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45"/>
  </p:notesMasterIdLst>
  <p:handoutMasterIdLst>
    <p:handoutMasterId r:id="rId46"/>
  </p:handoutMasterIdLst>
  <p:sldIdLst>
    <p:sldId id="280" r:id="rId5"/>
    <p:sldId id="315" r:id="rId6"/>
    <p:sldId id="292" r:id="rId7"/>
    <p:sldId id="319" r:id="rId8"/>
    <p:sldId id="330" r:id="rId9"/>
    <p:sldId id="323" r:id="rId10"/>
    <p:sldId id="322" r:id="rId11"/>
    <p:sldId id="293" r:id="rId12"/>
    <p:sldId id="294" r:id="rId13"/>
    <p:sldId id="299" r:id="rId14"/>
    <p:sldId id="295" r:id="rId15"/>
    <p:sldId id="296" r:id="rId16"/>
    <p:sldId id="326" r:id="rId17"/>
    <p:sldId id="327" r:id="rId18"/>
    <p:sldId id="297" r:id="rId19"/>
    <p:sldId id="298" r:id="rId20"/>
    <p:sldId id="301" r:id="rId21"/>
    <p:sldId id="320" r:id="rId22"/>
    <p:sldId id="324" r:id="rId23"/>
    <p:sldId id="302" r:id="rId24"/>
    <p:sldId id="303" r:id="rId25"/>
    <p:sldId id="304" r:id="rId26"/>
    <p:sldId id="305" r:id="rId27"/>
    <p:sldId id="306" r:id="rId28"/>
    <p:sldId id="307" r:id="rId29"/>
    <p:sldId id="314" r:id="rId30"/>
    <p:sldId id="308" r:id="rId31"/>
    <p:sldId id="311" r:id="rId32"/>
    <p:sldId id="312" r:id="rId33"/>
    <p:sldId id="310" r:id="rId34"/>
    <p:sldId id="313" r:id="rId35"/>
    <p:sldId id="309" r:id="rId36"/>
    <p:sldId id="316" r:id="rId37"/>
    <p:sldId id="318" r:id="rId38"/>
    <p:sldId id="317" r:id="rId39"/>
    <p:sldId id="325" r:id="rId40"/>
    <p:sldId id="328" r:id="rId41"/>
    <p:sldId id="329" r:id="rId42"/>
    <p:sldId id="321" r:id="rId43"/>
    <p:sldId id="290" r:id="rId44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CA510E0-69D2-4D8A-B1D8-A55A0E8EFF28}">
          <p14:sldIdLst>
            <p14:sldId id="280"/>
            <p14:sldId id="315"/>
          </p14:sldIdLst>
        </p14:section>
        <p14:section name="influxdb_簡介" id="{F8F680D4-518C-4E0A-84F4-056779B0B594}">
          <p14:sldIdLst>
            <p14:sldId id="292"/>
          </p14:sldIdLst>
        </p14:section>
        <p14:section name="influxdb 安裝" id="{9357229B-BE39-4C30-8CD3-ED4F48AB1E6C}">
          <p14:sldIdLst>
            <p14:sldId id="319"/>
            <p14:sldId id="330"/>
          </p14:sldIdLst>
        </p14:section>
        <p14:section name="influxdb備份與回復" id="{A491E3A2-E20B-444E-8BF7-AB84677E08D6}">
          <p14:sldIdLst>
            <p14:sldId id="323"/>
            <p14:sldId id="322"/>
          </p14:sldIdLst>
        </p14:section>
        <p14:section name="influxdb_介面" id="{B9AEF265-3A23-422A-879A-1B10DA19458E}">
          <p14:sldIdLst>
            <p14:sldId id="293"/>
            <p14:sldId id="294"/>
          </p14:sldIdLst>
        </p14:section>
        <p14:section name="influxdb_python寫入" id="{A634CCCA-DE09-494F-AAC3-3AA0049A9131}">
          <p14:sldIdLst>
            <p14:sldId id="299"/>
          </p14:sldIdLst>
        </p14:section>
        <p14:section name="influxdb_數據保存策略" id="{E6EB5560-B2ED-4ACD-8915-F96A7411C059}">
          <p14:sldIdLst>
            <p14:sldId id="295"/>
            <p14:sldId id="296"/>
          </p14:sldIdLst>
        </p14:section>
        <p14:section name="influxdb_導出導入數據" id="{B14F87C4-E806-4807-993D-B67086514D8F}">
          <p14:sldIdLst>
            <p14:sldId id="326"/>
            <p14:sldId id="327"/>
          </p14:sldIdLst>
        </p14:section>
        <p14:section name="influxdb_memory問題" id="{F1BE8B81-60EF-430E-B7A7-2448889B0298}">
          <p14:sldIdLst>
            <p14:sldId id="297"/>
            <p14:sldId id="298"/>
          </p14:sldIdLst>
        </p14:section>
        <p14:section name="Grafana簡介" id="{99CE62D3-15B6-4BDE-8AA9-6391755D2120}">
          <p14:sldIdLst>
            <p14:sldId id="301"/>
            <p14:sldId id="320"/>
          </p14:sldIdLst>
        </p14:section>
        <p14:section name="Grafana轉移" id="{E62594D1-929D-4BA8-9645-0A6B5555064F}">
          <p14:sldIdLst>
            <p14:sldId id="324"/>
          </p14:sldIdLst>
        </p14:section>
        <p14:section name="Grafana_介面簡介" id="{BD481176-857A-4181-A632-B3ACA4855116}">
          <p14:sldIdLst>
            <p14:sldId id="302"/>
            <p14:sldId id="303"/>
            <p14:sldId id="304"/>
            <p14:sldId id="305"/>
            <p14:sldId id="306"/>
            <p14:sldId id="307"/>
            <p14:sldId id="314"/>
          </p14:sldIdLst>
        </p14:section>
        <p14:section name="Grafana_功能介紹" id="{A1104F70-259E-4C0D-A0E3-D3BB5E8687EF}">
          <p14:sldIdLst>
            <p14:sldId id="308"/>
            <p14:sldId id="311"/>
            <p14:sldId id="312"/>
            <p14:sldId id="310"/>
            <p14:sldId id="313"/>
          </p14:sldIdLst>
        </p14:section>
        <p14:section name="Grafana_第三方Plugin" id="{A2AEF8AE-939D-4A0D-9BD3-D96B1455ACF7}">
          <p14:sldIdLst>
            <p14:sldId id="309"/>
          </p14:sldIdLst>
        </p14:section>
        <p14:section name="Grafana_問題" id="{9FD68CB4-CAD0-4C79-A91F-24A1694E9D1D}">
          <p14:sldIdLst>
            <p14:sldId id="316"/>
            <p14:sldId id="318"/>
            <p14:sldId id="317"/>
          </p14:sldIdLst>
        </p14:section>
        <p14:section name="Grafana_alert" id="{B8B64F59-11E0-4581-975D-784AF5365D7E}">
          <p14:sldIdLst>
            <p14:sldId id="325"/>
            <p14:sldId id="328"/>
            <p14:sldId id="329"/>
          </p14:sldIdLst>
        </p14:section>
        <p14:section name="Docker" id="{E418CC12-A7CF-4F9D-A121-630E8FCF9ECF}">
          <p14:sldIdLst>
            <p14:sldId id="321"/>
          </p14:sldIdLst>
        </p14:section>
        <p14:section name="其他" id="{CE8C0E66-13D1-4B55-A944-167ABBBAE5DC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742B"/>
    <a:srgbClr val="006600"/>
    <a:srgbClr val="008000"/>
    <a:srgbClr val="000000"/>
    <a:srgbClr val="FFFFCC"/>
    <a:srgbClr val="FFFFFF"/>
    <a:srgbClr val="D9D9D9"/>
    <a:srgbClr val="00FF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5/11/2021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9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65" y="140970"/>
            <a:ext cx="493830" cy="49301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65" y="140970"/>
            <a:ext cx="493830" cy="493014"/>
          </a:xfrm>
          <a:prstGeom prst="rect">
            <a:avLst/>
          </a:prstGeom>
        </p:spPr>
      </p:pic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44" y="183642"/>
            <a:ext cx="506043" cy="50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25" y="1852244"/>
            <a:ext cx="1352350" cy="13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rafana.com/grafana/plugin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Grafana</a:t>
            </a:r>
            <a:r>
              <a:rPr lang="en-US" altLang="zh-TW" dirty="0" err="1">
                <a:solidFill>
                  <a:schemeClr val="bg1"/>
                </a:solidFill>
                <a:ea typeface="Cambria Math" pitchFamily="18" charset="0"/>
              </a:rPr>
              <a:t>&amp;</a:t>
            </a:r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influxdb</a:t>
            </a:r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 introduction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 descr="D:\Leo\CBN CIS\CBN_log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056276" y="4641640"/>
            <a:ext cx="783087" cy="441389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23-July 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2020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315422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solidFill>
                  <a:srgbClr val="002060"/>
                </a:solidFill>
              </a:rPr>
              <a:t>利用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Python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寫入</a:t>
            </a:r>
            <a:r>
              <a:rPr lang="en-US" altLang="zh-TW" sz="1800" b="1" dirty="0" err="1" smtClean="0">
                <a:solidFill>
                  <a:srgbClr val="002060"/>
                </a:solidFill>
              </a:rPr>
              <a:t>influxdb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2" y="1063291"/>
            <a:ext cx="5124450" cy="2800350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764216" y="1031981"/>
            <a:ext cx="270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00FF"/>
                </a:solidFill>
              </a:rPr>
              <a:t>使用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之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InfluxDBClient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寫入</a:t>
            </a:r>
            <a:endParaRPr lang="en-US" altLang="zh-TW" sz="1200" b="1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036930" y="1424153"/>
            <a:ext cx="146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00FF"/>
                </a:solidFill>
              </a:rPr>
              <a:t>預設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為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8086</a:t>
            </a:r>
            <a:endParaRPr lang="en-US" altLang="zh-TW" sz="1200" b="1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549921" y="1821848"/>
            <a:ext cx="187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00FF"/>
                </a:solidFill>
              </a:rPr>
              <a:t>預計寫入的資料庫名</a:t>
            </a:r>
            <a:r>
              <a:rPr lang="zh-TW" altLang="en-US" sz="1200" b="1" dirty="0">
                <a:solidFill>
                  <a:srgbClr val="0000FF"/>
                </a:solidFill>
              </a:rPr>
              <a:t>稱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5531" y="3848047"/>
            <a:ext cx="343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00FF"/>
                </a:solidFill>
              </a:rPr>
              <a:t>將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json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寫入，後面可帶參數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如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time_precision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為設定時間精度、</a:t>
            </a:r>
            <a:r>
              <a:rPr lang="en-US" altLang="zh-TW" sz="1200" b="1" dirty="0" err="1" smtClean="0">
                <a:solidFill>
                  <a:srgbClr val="0000FF"/>
                </a:solidFill>
              </a:rPr>
              <a:t>batch_size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為批量寫入等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)</a:t>
            </a:r>
            <a:endParaRPr lang="en-US" altLang="zh-TW" sz="1200" b="1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3120" y="1031982"/>
            <a:ext cx="2614143" cy="2253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53120" y="1660357"/>
            <a:ext cx="5068585" cy="1804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3120" y="2142820"/>
            <a:ext cx="5032491" cy="15147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3768371" y="3334245"/>
            <a:ext cx="5304055" cy="1362522"/>
            <a:chOff x="3745678" y="3253333"/>
            <a:chExt cx="5304055" cy="136252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371" y="3500649"/>
              <a:ext cx="5281362" cy="1115206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3745678" y="3253333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chemeClr val="tx2"/>
                  </a:solidFill>
                </a:rPr>
                <a:t>寫入結果</a:t>
              </a:r>
              <a:endParaRPr lang="en-US" altLang="zh-TW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5221705" y="2260338"/>
            <a:ext cx="298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0000FF"/>
                </a:solidFill>
              </a:rPr>
              <a:t>json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需定義好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名稱、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field</a:t>
            </a:r>
            <a:r>
              <a:rPr lang="zh-TW" altLang="en-US" sz="1200" b="1" dirty="0">
                <a:solidFill>
                  <a:srgbClr val="0000FF"/>
                </a:solidFill>
              </a:rPr>
              <a:t> 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name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與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field value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、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tag name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與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tag value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，如需要可寫入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time(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但要注意寫成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UTC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格式，一般會是台灣時間減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8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小時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。</a:t>
            </a:r>
            <a:endParaRPr lang="en-US" altLang="zh-TW" sz="1200" b="1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3119" y="3651971"/>
            <a:ext cx="3311976" cy="1861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4386232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數據保存策略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(Retention policy)(1)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67592" y="941248"/>
            <a:ext cx="533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b="1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b="1" dirty="0" smtClean="0">
                <a:solidFill>
                  <a:srgbClr val="002060"/>
                </a:solidFill>
              </a:rPr>
              <a:t>提供數據保存策略，可將資料分片儲存成不同</a:t>
            </a:r>
            <a:r>
              <a:rPr lang="en-US" altLang="zh-TW" b="1" dirty="0" smtClean="0">
                <a:solidFill>
                  <a:srgbClr val="002060"/>
                </a:solidFill>
              </a:rPr>
              <a:t>shard</a:t>
            </a:r>
            <a:r>
              <a:rPr lang="zh-TW" altLang="en-US" b="1" dirty="0" smtClean="0">
                <a:solidFill>
                  <a:srgbClr val="002060"/>
                </a:solidFill>
              </a:rPr>
              <a:t>。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106905" y="1393025"/>
            <a:ext cx="6448926" cy="1623275"/>
            <a:chOff x="1022684" y="1493111"/>
            <a:chExt cx="6448926" cy="162327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684" y="1493111"/>
              <a:ext cx="6448926" cy="1623275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1103133" y="2317774"/>
              <a:ext cx="5916791" cy="7986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1142672" y="2202861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策略名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131859" y="2217688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779468" y="2202861"/>
            <a:ext cx="1395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shard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424092" y="2207113"/>
            <a:ext cx="77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當前策略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7592" y="3155068"/>
            <a:ext cx="8892187" cy="1791210"/>
            <a:chOff x="167592" y="3155068"/>
            <a:chExt cx="8892187" cy="1791210"/>
          </a:xfrm>
        </p:grpSpPr>
        <p:sp>
          <p:nvSpPr>
            <p:cNvPr id="30" name="文字方塊 29"/>
            <p:cNvSpPr txBox="1"/>
            <p:nvPr/>
          </p:nvSpPr>
          <p:spPr>
            <a:xfrm>
              <a:off x="167593" y="3615948"/>
              <a:ext cx="1326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建立儲存策略</a:t>
              </a:r>
              <a:endParaRPr lang="en-US" altLang="zh-TW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94224" y="3620762"/>
              <a:ext cx="7154601" cy="27699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CREATE RETENTION POLICY "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策略名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 ON "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資料庫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 DURATION 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時間</a:t>
              </a:r>
              <a:r>
                <a:rPr lang="en-US" altLang="zh-TW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REPLICATION 1 DEFAULT</a:t>
              </a:r>
              <a:endParaRPr lang="en-US" altLang="zh-TW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28950" y="3970329"/>
              <a:ext cx="8434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0000FF"/>
                  </a:solidFill>
                </a:rPr>
                <a:t>e.g. CREATE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RETENTION POLICY 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"</a:t>
              </a:r>
              <a:r>
                <a:rPr lang="en-US" altLang="zh-TW" sz="1200" b="1" dirty="0" err="1" smtClean="0">
                  <a:solidFill>
                    <a:srgbClr val="0000FF"/>
                  </a:solidFill>
                </a:rPr>
                <a:t>twoweeks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"</a:t>
              </a:r>
              <a:r>
                <a:rPr lang="zh-TW" altLang="en-US" sz="12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ON </a:t>
              </a:r>
              <a:r>
                <a:rPr lang="en-US" altLang="zh-TW" sz="1200" b="1" smtClean="0">
                  <a:solidFill>
                    <a:srgbClr val="0000FF"/>
                  </a:solidFill>
                </a:rPr>
                <a:t>"CDE"</a:t>
              </a:r>
              <a:r>
                <a:rPr lang="zh-TW" altLang="en-US" sz="12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DURATION 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14d REPLICATION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1 DEFAULT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7592" y="4328389"/>
              <a:ext cx="1326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修</a:t>
              </a:r>
              <a:r>
                <a:rPr lang="zh-TW" altLang="en-US" b="1" dirty="0">
                  <a:solidFill>
                    <a:srgbClr val="0000FF"/>
                  </a:solidFill>
                </a:rPr>
                <a:t>改</a:t>
              </a:r>
              <a:r>
                <a:rPr lang="zh-TW" altLang="en-US" b="1" dirty="0" smtClean="0">
                  <a:solidFill>
                    <a:srgbClr val="0000FF"/>
                  </a:solidFill>
                </a:rPr>
                <a:t>儲存策略</a:t>
              </a:r>
              <a:endParaRPr lang="en-US" altLang="zh-TW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494223" y="4328389"/>
              <a:ext cx="7565556" cy="27699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ALTER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RETENTION POLICY "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策略名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 ON "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資料庫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 DURATION 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時間</a:t>
              </a:r>
              <a:r>
                <a:rPr lang="en-US" altLang="zh-TW" sz="1200" b="1" dirty="0" smtClean="0">
                  <a:solidFill>
                    <a:schemeClr val="bg1"/>
                  </a:solidFill>
                </a:rPr>
                <a:t> SHARD DURATION 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時間</a:t>
              </a:r>
              <a:r>
                <a:rPr lang="en-US" altLang="zh-TW" sz="12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DEFAULT</a:t>
              </a:r>
              <a:endParaRPr lang="en-US" altLang="zh-TW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28950" y="4669279"/>
              <a:ext cx="8434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0000FF"/>
                  </a:solidFill>
                </a:rPr>
                <a:t>e.g. ALTER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RETENTION POLICY "</a:t>
              </a:r>
              <a:r>
                <a:rPr lang="en-US" altLang="zh-TW" sz="1200" b="1" dirty="0" err="1" smtClean="0">
                  <a:solidFill>
                    <a:srgbClr val="0000FF"/>
                  </a:solidFill>
                </a:rPr>
                <a:t>twoweeks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"</a:t>
              </a:r>
              <a:r>
                <a:rPr lang="zh-TW" altLang="en-US" sz="12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ON "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CDE"</a:t>
              </a:r>
              <a:r>
                <a:rPr lang="zh-TW" altLang="en-US" sz="12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1200" b="1" dirty="0">
                  <a:solidFill>
                    <a:srgbClr val="0000FF"/>
                  </a:solidFill>
                </a:rPr>
                <a:t>DURATION </a:t>
              </a:r>
              <a:r>
                <a:rPr lang="en-US" altLang="zh-TW" sz="1200" b="1" dirty="0" smtClean="0">
                  <a:solidFill>
                    <a:srgbClr val="0000FF"/>
                  </a:solidFill>
                </a:rPr>
                <a:t>14d SHARD DURATION 24h DEFAULT</a:t>
              </a:r>
              <a:endParaRPr lang="en-US" altLang="zh-TW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67592" y="3155068"/>
              <a:ext cx="1326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顯示策略</a:t>
              </a:r>
              <a:endParaRPr lang="en-US" altLang="zh-TW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106905" y="3159919"/>
              <a:ext cx="3224463" cy="276999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</a:rPr>
                <a:t>SHOW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RETENTION POLICY </a:t>
              </a:r>
              <a:r>
                <a:rPr lang="en-US" altLang="zh-TW" sz="1200" b="1" dirty="0" smtClean="0">
                  <a:solidFill>
                    <a:schemeClr val="bg1"/>
                  </a:solidFill>
                </a:rPr>
                <a:t>ON 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</a:t>
              </a:r>
              <a:r>
                <a:rPr lang="zh-TW" altLang="en-US" sz="1200" b="1" dirty="0" smtClean="0">
                  <a:solidFill>
                    <a:schemeClr val="bg1"/>
                  </a:solidFill>
                </a:rPr>
                <a:t>資料庫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"</a:t>
              </a:r>
              <a:endParaRPr lang="en-US" altLang="zh-TW" sz="1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4386232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數據保存策略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(Retention policy)(2)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7592" y="941248"/>
            <a:ext cx="441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b="1" dirty="0" smtClean="0">
                <a:solidFill>
                  <a:srgbClr val="002060"/>
                </a:solidFill>
              </a:rPr>
              <a:t>確認儲存的</a:t>
            </a:r>
            <a:r>
              <a:rPr lang="en-US" altLang="zh-TW" b="1" dirty="0" smtClean="0">
                <a:solidFill>
                  <a:srgbClr val="002060"/>
                </a:solidFill>
              </a:rPr>
              <a:t>shard</a:t>
            </a:r>
            <a:r>
              <a:rPr lang="zh-TW" altLang="en-US" b="1" dirty="0" smtClean="0">
                <a:solidFill>
                  <a:srgbClr val="002060"/>
                </a:solidFill>
              </a:rPr>
              <a:t>，並找到所屬資料庫的</a:t>
            </a:r>
            <a:r>
              <a:rPr lang="en-US" altLang="zh-TW" b="1" dirty="0" smtClean="0">
                <a:solidFill>
                  <a:srgbClr val="002060"/>
                </a:solidFill>
              </a:rPr>
              <a:t>shard: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331368" y="948309"/>
            <a:ext cx="1455820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</a:rPr>
              <a:t>SHOW SHARDS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" y="1856561"/>
            <a:ext cx="8681633" cy="1581191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167593" y="1299009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</a:rPr>
              <a:t>e.g. </a:t>
            </a:r>
            <a:r>
              <a:rPr lang="zh-TW" altLang="en-US" b="1" dirty="0" smtClean="0">
                <a:solidFill>
                  <a:srgbClr val="002060"/>
                </a:solidFill>
              </a:rPr>
              <a:t>可看到資料庫</a:t>
            </a:r>
            <a:r>
              <a:rPr lang="en-US" altLang="zh-TW" b="1" dirty="0" smtClean="0">
                <a:solidFill>
                  <a:srgbClr val="002060"/>
                </a:solidFill>
              </a:rPr>
              <a:t>”CDE”</a:t>
            </a:r>
            <a:r>
              <a:rPr lang="zh-TW" altLang="en-US" b="1" dirty="0" smtClean="0">
                <a:solidFill>
                  <a:srgbClr val="002060"/>
                </a:solidFill>
              </a:rPr>
              <a:t>儲存的</a:t>
            </a:r>
            <a:r>
              <a:rPr lang="en-US" altLang="zh-TW" b="1" dirty="0" smtClean="0">
                <a:solidFill>
                  <a:srgbClr val="002060"/>
                </a:solidFill>
              </a:rPr>
              <a:t>SHARD</a:t>
            </a:r>
            <a:r>
              <a:rPr lang="zh-TW" altLang="en-US" b="1" dirty="0" smtClean="0">
                <a:solidFill>
                  <a:srgbClr val="002060"/>
                </a:solidFill>
              </a:rPr>
              <a:t>，分別有不同的</a:t>
            </a:r>
            <a:r>
              <a:rPr lang="en-US" altLang="zh-TW" b="1" dirty="0" smtClean="0">
                <a:solidFill>
                  <a:srgbClr val="002060"/>
                </a:solidFill>
              </a:rPr>
              <a:t>id</a:t>
            </a:r>
            <a:r>
              <a:rPr lang="zh-TW" altLang="en-US" b="1" dirty="0" smtClean="0">
                <a:solidFill>
                  <a:srgbClr val="002060"/>
                </a:solidFill>
              </a:rPr>
              <a:t>及那些時間段裡的資料存放在哪個</a:t>
            </a:r>
            <a:r>
              <a:rPr lang="en-US" altLang="zh-TW" b="1" dirty="0" smtClean="0">
                <a:solidFill>
                  <a:srgbClr val="002060"/>
                </a:solidFill>
              </a:rPr>
              <a:t>shard</a:t>
            </a:r>
            <a:r>
              <a:rPr lang="zh-TW" altLang="en-US" b="1" dirty="0" smtClean="0">
                <a:solidFill>
                  <a:srgbClr val="002060"/>
                </a:solidFill>
              </a:rPr>
              <a:t>，例如</a:t>
            </a:r>
            <a:r>
              <a:rPr lang="en-US" altLang="zh-TW" b="1" dirty="0" smtClean="0">
                <a:solidFill>
                  <a:srgbClr val="002060"/>
                </a:solidFill>
              </a:rPr>
              <a:t>2020-07-23</a:t>
            </a:r>
            <a:r>
              <a:rPr lang="zh-TW" altLang="en-US" b="1" dirty="0" smtClean="0">
                <a:solidFill>
                  <a:srgbClr val="002060"/>
                </a:solidFill>
              </a:rPr>
              <a:t>的資料會存放在</a:t>
            </a:r>
            <a:r>
              <a:rPr lang="en-US" altLang="zh-TW" b="1" dirty="0" smtClean="0">
                <a:solidFill>
                  <a:srgbClr val="002060"/>
                </a:solidFill>
              </a:rPr>
              <a:t>id 1476</a:t>
            </a:r>
            <a:r>
              <a:rPr lang="zh-TW" altLang="en-US" b="1" dirty="0" smtClean="0">
                <a:solidFill>
                  <a:srgbClr val="002060"/>
                </a:solidFill>
              </a:rPr>
              <a:t>的</a:t>
            </a:r>
            <a:r>
              <a:rPr lang="en-US" altLang="zh-TW" b="1" dirty="0" smtClean="0">
                <a:solidFill>
                  <a:srgbClr val="002060"/>
                </a:solidFill>
              </a:rPr>
              <a:t>shard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288333" y="3580998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00FF"/>
                </a:solidFill>
              </a:rPr>
              <a:t>基本上</a:t>
            </a:r>
            <a:r>
              <a:rPr lang="en-US" altLang="zh-TW" b="1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b="1" dirty="0" smtClean="0">
                <a:solidFill>
                  <a:srgbClr val="0000FF"/>
                </a:solidFill>
              </a:rPr>
              <a:t>預設每</a:t>
            </a:r>
            <a:r>
              <a:rPr lang="en-US" altLang="zh-TW" b="1" dirty="0">
                <a:solidFill>
                  <a:srgbClr val="0000FF"/>
                </a:solidFill>
              </a:rPr>
              <a:t>3</a:t>
            </a:r>
            <a:r>
              <a:rPr lang="en-US" altLang="zh-TW" b="1" dirty="0" smtClean="0">
                <a:solidFill>
                  <a:srgbClr val="0000FF"/>
                </a:solidFill>
              </a:rPr>
              <a:t>0</a:t>
            </a:r>
            <a:r>
              <a:rPr lang="zh-TW" altLang="en-US" b="1" dirty="0" smtClean="0">
                <a:solidFill>
                  <a:srgbClr val="0000FF"/>
                </a:solidFill>
              </a:rPr>
              <a:t>分鐘會檢查一次資料，並把符合時間段內的資料儲存在</a:t>
            </a:r>
            <a:r>
              <a:rPr lang="en-US" altLang="zh-TW" b="1" dirty="0" smtClean="0">
                <a:solidFill>
                  <a:srgbClr val="0000FF"/>
                </a:solidFill>
              </a:rPr>
              <a:t>shard</a:t>
            </a:r>
            <a:r>
              <a:rPr lang="zh-TW" altLang="en-US" b="1" dirty="0" smtClean="0">
                <a:solidFill>
                  <a:srgbClr val="0000FF"/>
                </a:solidFill>
              </a:rPr>
              <a:t>內。檢查時間可於</a:t>
            </a:r>
            <a:r>
              <a:rPr lang="en-US" altLang="zh-TW" b="1" dirty="0" err="1" smtClean="0">
                <a:solidFill>
                  <a:srgbClr val="0000FF"/>
                </a:solidFill>
              </a:rPr>
              <a:t>influxdb.conf</a:t>
            </a:r>
            <a:r>
              <a:rPr lang="zh-TW" altLang="en-US" b="1" dirty="0" smtClean="0">
                <a:solidFill>
                  <a:srgbClr val="0000FF"/>
                </a:solidFill>
              </a:rPr>
              <a:t>內修改</a:t>
            </a:r>
            <a:endParaRPr lang="en-US" altLang="zh-TW" b="1" dirty="0" smtClean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8333" y="4104218"/>
            <a:ext cx="859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rgbClr val="0000FF"/>
                </a:solidFill>
              </a:rPr>
              <a:t>Shard</a:t>
            </a:r>
            <a:r>
              <a:rPr lang="zh-TW" altLang="en-US" b="1" dirty="0" smtClean="0">
                <a:solidFill>
                  <a:srgbClr val="0000FF"/>
                </a:solidFill>
              </a:rPr>
              <a:t>儲存的資料可以到</a:t>
            </a:r>
            <a:r>
              <a:rPr lang="en-US" altLang="zh-TW" b="1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b="1" dirty="0" smtClean="0">
                <a:solidFill>
                  <a:srgbClr val="0000FF"/>
                </a:solidFill>
              </a:rPr>
              <a:t>內</a:t>
            </a:r>
            <a:r>
              <a:rPr lang="en-US" altLang="zh-TW" b="1" dirty="0" smtClean="0">
                <a:solidFill>
                  <a:srgbClr val="0000FF"/>
                </a:solidFill>
              </a:rPr>
              <a:t>/</a:t>
            </a:r>
            <a:r>
              <a:rPr lang="en-US" altLang="zh-TW" b="1" dirty="0" err="1" smtClean="0">
                <a:solidFill>
                  <a:srgbClr val="0000FF"/>
                </a:solidFill>
              </a:rPr>
              <a:t>var</a:t>
            </a:r>
            <a:r>
              <a:rPr lang="en-US" altLang="zh-TW" b="1" dirty="0" smtClean="0">
                <a:solidFill>
                  <a:srgbClr val="0000FF"/>
                </a:solidFill>
              </a:rPr>
              <a:t>/lib/</a:t>
            </a:r>
            <a:r>
              <a:rPr lang="en-US" altLang="zh-TW" b="1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b="1" dirty="0" smtClean="0">
                <a:solidFill>
                  <a:srgbClr val="0000FF"/>
                </a:solidFill>
              </a:rPr>
              <a:t>/data</a:t>
            </a:r>
            <a:r>
              <a:rPr lang="zh-TW" altLang="en-US" b="1" dirty="0" smtClean="0">
                <a:solidFill>
                  <a:srgbClr val="0000FF"/>
                </a:solidFill>
              </a:rPr>
              <a:t>查找，如下可找到</a:t>
            </a:r>
            <a:r>
              <a:rPr lang="en-US" altLang="zh-TW" b="1" dirty="0" smtClean="0">
                <a:solidFill>
                  <a:srgbClr val="0000FF"/>
                </a:solidFill>
              </a:rPr>
              <a:t>CDE</a:t>
            </a:r>
            <a:r>
              <a:rPr lang="zh-TW" altLang="en-US" b="1" dirty="0">
                <a:solidFill>
                  <a:srgbClr val="0000FF"/>
                </a:solidFill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</a:rPr>
              <a:t>id 1476</a:t>
            </a:r>
            <a:r>
              <a:rPr lang="zh-TW" altLang="en-US" b="1" dirty="0" smtClean="0">
                <a:solidFill>
                  <a:srgbClr val="0000FF"/>
                </a:solidFill>
              </a:rPr>
              <a:t>的</a:t>
            </a:r>
            <a:r>
              <a:rPr lang="en-US" altLang="zh-TW" b="1" dirty="0" smtClean="0">
                <a:solidFill>
                  <a:srgbClr val="0000FF"/>
                </a:solidFill>
              </a:rPr>
              <a:t>shard</a:t>
            </a:r>
            <a:r>
              <a:rPr lang="zh-TW" altLang="en-US" b="1" dirty="0" smtClean="0">
                <a:solidFill>
                  <a:srgbClr val="0000FF"/>
                </a:solidFill>
              </a:rPr>
              <a:t>資料</a:t>
            </a:r>
            <a:endParaRPr lang="en-US" altLang="zh-TW" b="1" dirty="0" smtClean="0">
              <a:solidFill>
                <a:srgbClr val="0000FF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3" y="4475038"/>
            <a:ext cx="4352925" cy="3048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4" y="521208"/>
            <a:ext cx="199668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導出數據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7592" y="941248"/>
            <a:ext cx="86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b="1" dirty="0" smtClean="0">
                <a:solidFill>
                  <a:srgbClr val="002060"/>
                </a:solidFill>
              </a:rPr>
              <a:t>導出數據：使用</a:t>
            </a:r>
            <a:r>
              <a:rPr lang="en-US" altLang="zh-TW" b="1" dirty="0" err="1" smtClean="0">
                <a:solidFill>
                  <a:srgbClr val="002060"/>
                </a:solidFill>
              </a:rPr>
              <a:t>influx_inspect</a:t>
            </a:r>
            <a:r>
              <a:rPr lang="en-US" altLang="zh-TW" b="1" dirty="0" smtClean="0">
                <a:solidFill>
                  <a:srgbClr val="002060"/>
                </a:solidFill>
              </a:rPr>
              <a:t> export</a:t>
            </a:r>
            <a:r>
              <a:rPr lang="zh-TW" altLang="en-US" b="1" dirty="0" smtClean="0">
                <a:solidFill>
                  <a:srgbClr val="002060"/>
                </a:solidFill>
              </a:rPr>
              <a:t>將資料導出來成為一個檔案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3337" y="1789089"/>
            <a:ext cx="7746809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b="1" dirty="0" err="1">
                <a:solidFill>
                  <a:schemeClr val="bg1"/>
                </a:solidFill>
              </a:rPr>
              <a:t>docker</a:t>
            </a:r>
            <a:r>
              <a:rPr lang="en-US" altLang="zh-TW" sz="1200" b="1" dirty="0">
                <a:solidFill>
                  <a:schemeClr val="bg1"/>
                </a:solidFill>
              </a:rPr>
              <a:t> exec -it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[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容器名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/ID] </a:t>
            </a:r>
            <a:r>
              <a:rPr lang="en-US" altLang="zh-TW" sz="1200" b="1" dirty="0" err="1">
                <a:solidFill>
                  <a:schemeClr val="bg1"/>
                </a:solidFill>
              </a:rPr>
              <a:t>influx_inspect</a:t>
            </a:r>
            <a:r>
              <a:rPr lang="en-US" altLang="zh-TW" sz="1200" b="1" dirty="0">
                <a:solidFill>
                  <a:schemeClr val="bg1"/>
                </a:solidFill>
              </a:rPr>
              <a:t> export -database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=[database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名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] </a:t>
            </a:r>
            <a:r>
              <a:rPr lang="en-US" altLang="zh-TW" sz="1200" b="1" dirty="0">
                <a:solidFill>
                  <a:schemeClr val="bg1"/>
                </a:solidFill>
              </a:rPr>
              <a:t>-</a:t>
            </a:r>
            <a:r>
              <a:rPr lang="en-US" altLang="zh-TW" sz="1200" b="1" dirty="0" err="1">
                <a:solidFill>
                  <a:schemeClr val="bg1"/>
                </a:solidFill>
              </a:rPr>
              <a:t>datadir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=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var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/lib/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influxdb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/data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</a:rPr>
              <a:t>-</a:t>
            </a:r>
            <a:r>
              <a:rPr lang="en-US" altLang="zh-TW" sz="1200" b="1" dirty="0" err="1">
                <a:solidFill>
                  <a:schemeClr val="bg1"/>
                </a:solidFill>
              </a:rPr>
              <a:t>waldir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=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var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/lib/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influxdb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wal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</a:rPr>
              <a:t>-out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=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tmp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/[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檔案名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]"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6" y="2414426"/>
            <a:ext cx="3488096" cy="26263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59" y="2414426"/>
            <a:ext cx="3857154" cy="1928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03337" y="1245945"/>
            <a:ext cx="774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2060"/>
                </a:solidFill>
              </a:rPr>
              <a:t>Docker exec -it 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influx_inspect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 export -database=CDE -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datadir</a:t>
            </a:r>
            <a:r>
              <a:rPr lang="en-US" altLang="zh-TW" sz="1200" b="1" dirty="0">
                <a:solidFill>
                  <a:srgbClr val="002060"/>
                </a:solidFill>
              </a:rPr>
              <a:t>="/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/data“ -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waldir</a:t>
            </a:r>
            <a:r>
              <a:rPr lang="en-US" altLang="zh-TW" sz="1200" b="1" dirty="0">
                <a:solidFill>
                  <a:srgbClr val="002060"/>
                </a:solidFill>
              </a:rPr>
              <a:t>="/</a:t>
            </a:r>
            <a:r>
              <a:rPr lang="en-US" altLang="zh-TW" sz="1200" b="1" dirty="0" err="1">
                <a:solidFill>
                  <a:srgbClr val="002060"/>
                </a:solidFill>
              </a:rPr>
              <a:t>var</a:t>
            </a:r>
            <a:r>
              <a:rPr lang="en-US" altLang="zh-TW" sz="1200" b="1" dirty="0">
                <a:solidFill>
                  <a:srgbClr val="002060"/>
                </a:solidFill>
              </a:rPr>
              <a:t>/lib/</a:t>
            </a:r>
            <a:r>
              <a:rPr lang="en-US" altLang="zh-TW" sz="1200" b="1" dirty="0" err="1">
                <a:solidFill>
                  <a:srgbClr val="002060"/>
                </a:solidFill>
              </a:rPr>
              <a:t>influxdb</a:t>
            </a:r>
            <a:r>
              <a:rPr lang="en-US" altLang="zh-TW" sz="1200" b="1" dirty="0">
                <a:solidFill>
                  <a:srgbClr val="002060"/>
                </a:solidFill>
              </a:rPr>
              <a:t>/</a:t>
            </a:r>
            <a:r>
              <a:rPr lang="en-US" altLang="zh-TW" sz="1200" b="1" dirty="0" err="1">
                <a:solidFill>
                  <a:srgbClr val="002060"/>
                </a:solidFill>
              </a:rPr>
              <a:t>wal</a:t>
            </a:r>
            <a:r>
              <a:rPr lang="en-US" altLang="zh-TW" sz="1200" b="1" dirty="0">
                <a:solidFill>
                  <a:srgbClr val="002060"/>
                </a:solidFill>
              </a:rPr>
              <a:t>" -out="/</a:t>
            </a:r>
            <a:r>
              <a:rPr lang="en-US" altLang="zh-TW" sz="1200" b="1" dirty="0" err="1" smtClean="0">
                <a:solidFill>
                  <a:srgbClr val="002060"/>
                </a:solidFill>
              </a:rPr>
              <a:t>tmp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/output.txt" </a:t>
            </a:r>
          </a:p>
        </p:txBody>
      </p:sp>
    </p:spTree>
    <p:extLst>
      <p:ext uri="{BB962C8B-B14F-4D97-AF65-F5344CB8AC3E}">
        <p14:creationId xmlns:p14="http://schemas.microsoft.com/office/powerpoint/2010/main" val="31727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4" y="521208"/>
            <a:ext cx="199668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>
                <a:solidFill>
                  <a:srgbClr val="002060"/>
                </a:solidFill>
              </a:rPr>
              <a:t>輸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出數據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2516" y="1594484"/>
            <a:ext cx="7746809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</a:rPr>
              <a:t>influx -database 'CDE' -execute 'select * from PREPROCESS_CPK_DAILY' -format csv &gt; CPK_daily.csv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7592" y="941248"/>
            <a:ext cx="86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b="1" dirty="0" smtClean="0">
                <a:solidFill>
                  <a:srgbClr val="002060"/>
                </a:solidFill>
              </a:rPr>
              <a:t>進</a:t>
            </a:r>
            <a:r>
              <a:rPr lang="en-US" altLang="zh-TW" b="1" dirty="0" smtClean="0">
                <a:solidFill>
                  <a:srgbClr val="002060"/>
                </a:solidFill>
              </a:rPr>
              <a:t>influx CLI</a:t>
            </a:r>
            <a:r>
              <a:rPr lang="zh-TW" altLang="en-US" b="1" dirty="0" smtClean="0">
                <a:solidFill>
                  <a:srgbClr val="002060"/>
                </a:solidFill>
              </a:rPr>
              <a:t>並下</a:t>
            </a:r>
            <a:r>
              <a:rPr lang="en-US" altLang="zh-TW" b="1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2516" y="1245945"/>
            <a:ext cx="86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i</a:t>
            </a:r>
            <a:r>
              <a:rPr lang="en-US" altLang="zh-TW" b="1" dirty="0" smtClean="0">
                <a:solidFill>
                  <a:srgbClr val="002060"/>
                </a:solidFill>
              </a:rPr>
              <a:t>nflux -database [database</a:t>
            </a:r>
            <a:r>
              <a:rPr lang="zh-TW" altLang="en-US" b="1" dirty="0" smtClean="0">
                <a:solidFill>
                  <a:srgbClr val="002060"/>
                </a:solidFill>
              </a:rPr>
              <a:t>名</a:t>
            </a:r>
            <a:r>
              <a:rPr lang="en-US" altLang="zh-TW" b="1" dirty="0" smtClean="0">
                <a:solidFill>
                  <a:srgbClr val="002060"/>
                </a:solidFill>
              </a:rPr>
              <a:t>]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-</a:t>
            </a:r>
            <a:r>
              <a:rPr lang="en-US" altLang="zh-TW" b="1" dirty="0" smtClean="0">
                <a:solidFill>
                  <a:srgbClr val="002060"/>
                </a:solidFill>
              </a:rPr>
              <a:t>execute [SQL</a:t>
            </a:r>
            <a:r>
              <a:rPr lang="zh-TW" altLang="en-US" b="1" dirty="0" smtClean="0">
                <a:solidFill>
                  <a:srgbClr val="002060"/>
                </a:solidFill>
              </a:rPr>
              <a:t>指令</a:t>
            </a:r>
            <a:r>
              <a:rPr lang="en-US" altLang="zh-TW" b="1" dirty="0" smtClean="0">
                <a:solidFill>
                  <a:srgbClr val="002060"/>
                </a:solidFill>
              </a:rPr>
              <a:t>]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-</a:t>
            </a:r>
            <a:r>
              <a:rPr lang="en-US" altLang="zh-TW" b="1" dirty="0" smtClean="0">
                <a:solidFill>
                  <a:srgbClr val="002060"/>
                </a:solidFill>
              </a:rPr>
              <a:t>format [</a:t>
            </a:r>
            <a:r>
              <a:rPr lang="zh-TW" altLang="en-US" b="1" dirty="0" smtClean="0">
                <a:solidFill>
                  <a:srgbClr val="002060"/>
                </a:solidFill>
              </a:rPr>
              <a:t>檔案格式</a:t>
            </a:r>
            <a:r>
              <a:rPr lang="en-US" altLang="zh-TW" b="1" dirty="0" smtClean="0">
                <a:solidFill>
                  <a:srgbClr val="002060"/>
                </a:solidFill>
              </a:rPr>
              <a:t>]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r>
              <a:rPr lang="en-US" altLang="zh-TW" b="1" dirty="0" smtClean="0">
                <a:solidFill>
                  <a:srgbClr val="002060"/>
                </a:solidFill>
              </a:rPr>
              <a:t>&gt;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r>
              <a:rPr lang="en-US" altLang="zh-TW" b="1" dirty="0" smtClean="0">
                <a:solidFill>
                  <a:srgbClr val="002060"/>
                </a:solidFill>
              </a:rPr>
              <a:t>[</a:t>
            </a:r>
            <a:r>
              <a:rPr lang="zh-TW" altLang="en-US" b="1" dirty="0" smtClean="0">
                <a:solidFill>
                  <a:srgbClr val="002060"/>
                </a:solidFill>
              </a:rPr>
              <a:t>欲存檔案名</a:t>
            </a:r>
            <a:r>
              <a:rPr lang="en-US" altLang="zh-TW" b="1" dirty="0" smtClean="0">
                <a:solidFill>
                  <a:srgbClr val="00206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859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problem(1)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5719" y="974157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因資料存放量日漸增大，致使</a:t>
            </a:r>
            <a:r>
              <a:rPr lang="en-US" altLang="zh-TW" b="1" dirty="0" smtClean="0">
                <a:solidFill>
                  <a:srgbClr val="002060"/>
                </a:solidFill>
              </a:rPr>
              <a:t>out of memory</a:t>
            </a:r>
            <a:r>
              <a:rPr lang="zh-TW" altLang="en-US" b="1" dirty="0" smtClean="0">
                <a:solidFill>
                  <a:srgbClr val="002060"/>
                </a:solidFill>
              </a:rPr>
              <a:t>情形發生，並出現無法寫入資料或寫入過慢，</a:t>
            </a:r>
            <a:r>
              <a:rPr lang="en-US" altLang="zh-TW" b="1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b="1" dirty="0" smtClean="0">
                <a:solidFill>
                  <a:srgbClr val="002060"/>
                </a:solidFill>
              </a:rPr>
              <a:t>畫面讀取過慢</a:t>
            </a:r>
            <a:r>
              <a:rPr lang="en-US" altLang="zh-TW" b="1" dirty="0" smtClean="0">
                <a:solidFill>
                  <a:srgbClr val="002060"/>
                </a:solidFill>
              </a:rPr>
              <a:t>(</a:t>
            </a:r>
            <a:r>
              <a:rPr lang="zh-TW" altLang="en-US" b="1" dirty="0" smtClean="0">
                <a:solidFill>
                  <a:srgbClr val="002060"/>
                </a:solidFill>
              </a:rPr>
              <a:t>因查詢過慢</a:t>
            </a:r>
            <a:r>
              <a:rPr lang="en-US" altLang="zh-TW" b="1" dirty="0" smtClean="0">
                <a:solidFill>
                  <a:srgbClr val="002060"/>
                </a:solidFill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</a:rPr>
              <a:t>，尋找原因發現應該是</a:t>
            </a:r>
            <a:r>
              <a:rPr lang="en-US" altLang="zh-TW" b="1" dirty="0" smtClean="0">
                <a:solidFill>
                  <a:srgbClr val="002060"/>
                </a:solidFill>
              </a:rPr>
              <a:t>series</a:t>
            </a:r>
            <a:r>
              <a:rPr lang="zh-TW" altLang="en-US" b="1" dirty="0" smtClean="0">
                <a:solidFill>
                  <a:srgbClr val="002060"/>
                </a:solidFill>
              </a:rPr>
              <a:t>數目過多</a:t>
            </a:r>
            <a:r>
              <a:rPr lang="zh-TW" altLang="en-US" b="1" dirty="0">
                <a:solidFill>
                  <a:srgbClr val="002060"/>
                </a:solidFill>
              </a:rPr>
              <a:t>。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2898" y="1948968"/>
            <a:ext cx="7375360" cy="2256166"/>
            <a:chOff x="559466" y="2123329"/>
            <a:chExt cx="7375360" cy="225616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b="16290"/>
            <a:stretch/>
          </p:blipFill>
          <p:spPr>
            <a:xfrm>
              <a:off x="559466" y="2123329"/>
              <a:ext cx="7375360" cy="2256166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704123" y="3620054"/>
              <a:ext cx="1232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一條</a:t>
              </a:r>
              <a:r>
                <a:rPr lang="en-US" altLang="zh-TW" b="1" dirty="0" smtClean="0">
                  <a:solidFill>
                    <a:srgbClr val="0000FF"/>
                  </a:solidFill>
                </a:rPr>
                <a:t>series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27886" y="3688006"/>
              <a:ext cx="5057036" cy="21269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25481" y="1494632"/>
            <a:ext cx="441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b="1" dirty="0" smtClean="0">
                <a:solidFill>
                  <a:srgbClr val="002060"/>
                </a:solidFill>
              </a:rPr>
              <a:t>查詢資料庫</a:t>
            </a:r>
            <a:r>
              <a:rPr lang="en-US" altLang="zh-TW" b="1" dirty="0" smtClean="0">
                <a:solidFill>
                  <a:srgbClr val="002060"/>
                </a:solidFill>
              </a:rPr>
              <a:t>series:</a:t>
            </a:r>
            <a:r>
              <a:rPr lang="zh-TW" altLang="en-US" b="1" dirty="0" smtClean="0">
                <a:solidFill>
                  <a:srgbClr val="002060"/>
                </a:solidFill>
              </a:rPr>
              <a:t> 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95357" y="1525410"/>
            <a:ext cx="2251789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</a:rPr>
              <a:t>SHOW SERIES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ON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資料庫</a:t>
            </a:r>
            <a:r>
              <a:rPr lang="en-US" altLang="zh-TW" sz="1200" b="1" dirty="0">
                <a:solidFill>
                  <a:schemeClr val="bg1"/>
                </a:solidFill>
              </a:rPr>
              <a:t>"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274" y="2727070"/>
            <a:ext cx="6828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一條</a:t>
            </a:r>
            <a:r>
              <a:rPr lang="en-US" altLang="zh-TW" b="1" dirty="0" smtClean="0">
                <a:solidFill>
                  <a:srgbClr val="0000FF"/>
                </a:solidFill>
              </a:rPr>
              <a:t>series</a:t>
            </a:r>
            <a:r>
              <a:rPr lang="zh-TW" altLang="en-US" b="1" dirty="0" smtClean="0">
                <a:solidFill>
                  <a:srgbClr val="0000FF"/>
                </a:solidFill>
              </a:rPr>
              <a:t>包含了所有</a:t>
            </a:r>
            <a:r>
              <a:rPr lang="en-US" altLang="zh-TW" b="1" dirty="0" smtClean="0">
                <a:solidFill>
                  <a:srgbClr val="0000FF"/>
                </a:solidFill>
              </a:rPr>
              <a:t>measurement</a:t>
            </a:r>
            <a:r>
              <a:rPr lang="zh-TW" altLang="en-US" b="1" dirty="0" smtClean="0">
                <a:solidFill>
                  <a:srgbClr val="0000FF"/>
                </a:solidFill>
              </a:rPr>
              <a:t>與所有</a:t>
            </a:r>
            <a:r>
              <a:rPr lang="en-US" altLang="zh-TW" b="1" dirty="0" smtClean="0">
                <a:solidFill>
                  <a:srgbClr val="0000FF"/>
                </a:solidFill>
              </a:rPr>
              <a:t>tag</a:t>
            </a:r>
            <a:r>
              <a:rPr lang="zh-TW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</a:rPr>
              <a:t>value</a:t>
            </a:r>
            <a:r>
              <a:rPr lang="zh-TW" altLang="en-US" b="1" dirty="0" smtClean="0">
                <a:solidFill>
                  <a:srgbClr val="0000FF"/>
                </a:solidFill>
              </a:rPr>
              <a:t>交叉組合</a:t>
            </a:r>
            <a:r>
              <a:rPr lang="zh-TW" altLang="en-US" dirty="0" smtClean="0">
                <a:solidFill>
                  <a:srgbClr val="0000FF"/>
                </a:solidFill>
              </a:rPr>
              <a:t>，故以</a:t>
            </a:r>
            <a:r>
              <a:rPr lang="en-US" altLang="zh-TW" dirty="0" smtClean="0">
                <a:solidFill>
                  <a:srgbClr val="0000FF"/>
                </a:solidFill>
              </a:rPr>
              <a:t>CDE</a:t>
            </a:r>
            <a:r>
              <a:rPr lang="zh-TW" altLang="en-US" dirty="0" smtClean="0">
                <a:solidFill>
                  <a:srgbClr val="0000FF"/>
                </a:solidFill>
              </a:rPr>
              <a:t>為例，例如</a:t>
            </a:r>
            <a:r>
              <a:rPr lang="en-US" altLang="zh-TW" dirty="0" smtClean="0">
                <a:solidFill>
                  <a:srgbClr val="0000FF"/>
                </a:solidFill>
              </a:rPr>
              <a:t>measurement</a:t>
            </a:r>
            <a:r>
              <a:rPr lang="zh-TW" altLang="en-US" dirty="0" smtClean="0">
                <a:solidFill>
                  <a:srgbClr val="0000FF"/>
                </a:solidFill>
              </a:rPr>
              <a:t>內有</a:t>
            </a:r>
            <a:r>
              <a:rPr lang="en-US" altLang="zh-TW" dirty="0" smtClean="0">
                <a:solidFill>
                  <a:srgbClr val="0000FF"/>
                </a:solidFill>
              </a:rPr>
              <a:t>5</a:t>
            </a:r>
            <a:r>
              <a:rPr lang="zh-TW" altLang="en-US" dirty="0" smtClean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model, 30</a:t>
            </a:r>
            <a:r>
              <a:rPr lang="zh-TW" altLang="en-US" dirty="0" smtClean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station, 30</a:t>
            </a:r>
            <a:r>
              <a:rPr lang="zh-TW" altLang="en-US" dirty="0" smtClean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test item, 20</a:t>
            </a:r>
            <a:r>
              <a:rPr lang="zh-TW" altLang="en-US" dirty="0" smtClean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MSN</a:t>
            </a:r>
            <a:r>
              <a:rPr lang="zh-TW" altLang="en-US" dirty="0" smtClean="0">
                <a:solidFill>
                  <a:srgbClr val="0000FF"/>
                </a:solidFill>
              </a:rPr>
              <a:t>，就會有</a:t>
            </a:r>
            <a:r>
              <a:rPr lang="en-US" altLang="zh-TW" dirty="0" smtClean="0">
                <a:solidFill>
                  <a:srgbClr val="0000FF"/>
                </a:solidFill>
              </a:rPr>
              <a:t>5x30x30x20=90,000</a:t>
            </a:r>
            <a:r>
              <a:rPr lang="zh-TW" altLang="en-US" dirty="0" smtClean="0">
                <a:solidFill>
                  <a:srgbClr val="0000FF"/>
                </a:solidFill>
              </a:rPr>
              <a:t>個</a:t>
            </a:r>
            <a:r>
              <a:rPr lang="en-US" altLang="zh-TW" dirty="0" smtClean="0">
                <a:solidFill>
                  <a:srgbClr val="0000FF"/>
                </a:solidFill>
              </a:rPr>
              <a:t>series</a:t>
            </a:r>
            <a:r>
              <a:rPr lang="zh-TW" altLang="en-US" dirty="0" smtClean="0">
                <a:solidFill>
                  <a:srgbClr val="0000FF"/>
                </a:solidFill>
              </a:rPr>
              <a:t>產生，如數量更多，</a:t>
            </a:r>
            <a:r>
              <a:rPr lang="en-US" altLang="zh-TW" dirty="0" smtClean="0">
                <a:solidFill>
                  <a:srgbClr val="0000FF"/>
                </a:solidFill>
              </a:rPr>
              <a:t>series</a:t>
            </a:r>
            <a:r>
              <a:rPr lang="zh-TW" altLang="en-US" dirty="0" smtClean="0">
                <a:solidFill>
                  <a:srgbClr val="0000FF"/>
                </a:solidFill>
              </a:rPr>
              <a:t>增加數量越多。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11318" y="4323891"/>
            <a:ext cx="860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6600"/>
                </a:solidFill>
              </a:rPr>
              <a:t>原本這種設計是</a:t>
            </a:r>
            <a:r>
              <a:rPr lang="en-US" altLang="zh-TW" dirty="0" err="1" smtClean="0">
                <a:solidFill>
                  <a:srgbClr val="006600"/>
                </a:solidFill>
              </a:rPr>
              <a:t>influxdb</a:t>
            </a:r>
            <a:r>
              <a:rPr lang="zh-TW" altLang="en-US" dirty="0" smtClean="0">
                <a:solidFill>
                  <a:srgbClr val="006600"/>
                </a:solidFill>
              </a:rPr>
              <a:t>的優點，因為每條</a:t>
            </a:r>
            <a:r>
              <a:rPr lang="en-US" altLang="zh-TW" dirty="0" smtClean="0">
                <a:solidFill>
                  <a:srgbClr val="006600"/>
                </a:solidFill>
              </a:rPr>
              <a:t>series</a:t>
            </a:r>
            <a:r>
              <a:rPr lang="zh-TW" altLang="en-US" dirty="0" smtClean="0">
                <a:solidFill>
                  <a:srgbClr val="006600"/>
                </a:solidFill>
              </a:rPr>
              <a:t>會有一個</a:t>
            </a:r>
            <a:r>
              <a:rPr lang="en-US" altLang="zh-TW" dirty="0" smtClean="0">
                <a:solidFill>
                  <a:srgbClr val="006600"/>
                </a:solidFill>
              </a:rPr>
              <a:t>index</a:t>
            </a:r>
            <a:r>
              <a:rPr lang="zh-TW" altLang="en-US" dirty="0" smtClean="0">
                <a:solidFill>
                  <a:srgbClr val="006600"/>
                </a:solidFill>
              </a:rPr>
              <a:t>，</a:t>
            </a:r>
            <a:r>
              <a:rPr lang="en-US" altLang="zh-TW" dirty="0" smtClean="0">
                <a:solidFill>
                  <a:srgbClr val="006600"/>
                </a:solidFill>
              </a:rPr>
              <a:t>index</a:t>
            </a:r>
            <a:r>
              <a:rPr lang="zh-TW" altLang="en-US" dirty="0" smtClean="0">
                <a:solidFill>
                  <a:srgbClr val="006600"/>
                </a:solidFill>
              </a:rPr>
              <a:t>會存放在記憶體中供查詢時可快速查找數值，適合用在即時數據產生監控系統等，但因不斷存放於記憶體中容易造成負荷，故產生</a:t>
            </a:r>
            <a:r>
              <a:rPr lang="en-US" altLang="zh-TW" dirty="0" smtClean="0">
                <a:solidFill>
                  <a:srgbClr val="006600"/>
                </a:solidFill>
              </a:rPr>
              <a:t>OOM</a:t>
            </a:r>
            <a:r>
              <a:rPr lang="zh-TW" altLang="en-US" dirty="0" smtClean="0">
                <a:solidFill>
                  <a:srgbClr val="006600"/>
                </a:solidFill>
              </a:rPr>
              <a:t>問題。</a:t>
            </a:r>
            <a:endParaRPr lang="en-US" altLang="zh-TW" dirty="0" smtClean="0">
              <a:solidFill>
                <a:srgbClr val="0066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8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problem(2)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5719" y="974157"/>
            <a:ext cx="859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</a:rPr>
              <a:t>官方建議</a:t>
            </a:r>
            <a:r>
              <a:rPr lang="en-US" altLang="zh-TW" b="1" dirty="0" smtClean="0">
                <a:solidFill>
                  <a:srgbClr val="002060"/>
                </a:solidFill>
              </a:rPr>
              <a:t>series</a:t>
            </a:r>
            <a:r>
              <a:rPr lang="zh-TW" altLang="en-US" b="1" dirty="0" smtClean="0">
                <a:solidFill>
                  <a:srgbClr val="002060"/>
                </a:solidFill>
              </a:rPr>
              <a:t>數量有建議的硬體配置，如下參考：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5" y="1281934"/>
            <a:ext cx="5011735" cy="172954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15719" y="3154587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b="1" dirty="0" smtClean="0">
                <a:solidFill>
                  <a:srgbClr val="002060"/>
                </a:solidFill>
              </a:rPr>
              <a:t>series</a:t>
            </a:r>
            <a:r>
              <a:rPr lang="zh-TW" altLang="en-US" b="1" dirty="0" smtClean="0">
                <a:solidFill>
                  <a:srgbClr val="002060"/>
                </a:solidFill>
              </a:rPr>
              <a:t>數量除了硬體配置支援以外，應可通過其他方式減少，例如</a:t>
            </a:r>
            <a:r>
              <a:rPr lang="en-US" altLang="zh-TW" b="1" dirty="0" smtClean="0">
                <a:solidFill>
                  <a:srgbClr val="002060"/>
                </a:solidFill>
              </a:rPr>
              <a:t>measurement</a:t>
            </a:r>
            <a:r>
              <a:rPr lang="zh-TW" altLang="en-US" b="1" dirty="0" smtClean="0">
                <a:solidFill>
                  <a:srgbClr val="002060"/>
                </a:solidFill>
              </a:rPr>
              <a:t>欄位設計、利用數據保存策略減少數據存放時間等，還在試驗中。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5719" y="3677807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002060"/>
                </a:solidFill>
              </a:rPr>
              <a:t>series</a:t>
            </a:r>
            <a:r>
              <a:rPr lang="zh-TW" altLang="en-US" dirty="0" smtClean="0">
                <a:solidFill>
                  <a:srgbClr val="002060"/>
                </a:solidFill>
              </a:rPr>
              <a:t>數量從設計面來說，可以將高數量的非數值型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如</a:t>
            </a:r>
            <a:r>
              <a:rPr lang="en-US" altLang="zh-TW" dirty="0" smtClean="0">
                <a:solidFill>
                  <a:srgbClr val="002060"/>
                </a:solidFill>
              </a:rPr>
              <a:t>MSN)</a:t>
            </a:r>
            <a:r>
              <a:rPr lang="zh-TW" altLang="en-US" dirty="0" smtClean="0">
                <a:solidFill>
                  <a:srgbClr val="002060"/>
                </a:solidFill>
              </a:rPr>
              <a:t>存成</a:t>
            </a:r>
            <a:r>
              <a:rPr lang="en-US" altLang="zh-TW" dirty="0" smtClean="0">
                <a:solidFill>
                  <a:srgbClr val="002060"/>
                </a:solidFill>
              </a:rPr>
              <a:t>field</a:t>
            </a:r>
            <a:r>
              <a:rPr lang="zh-TW" altLang="en-US" dirty="0" smtClean="0">
                <a:solidFill>
                  <a:srgbClr val="002060"/>
                </a:solidFill>
              </a:rPr>
              <a:t>型態，如此不會占入</a:t>
            </a:r>
            <a:r>
              <a:rPr lang="en-US" altLang="zh-TW" dirty="0" smtClean="0">
                <a:solidFill>
                  <a:srgbClr val="002060"/>
                </a:solidFill>
              </a:rPr>
              <a:t>series</a:t>
            </a:r>
            <a:r>
              <a:rPr lang="zh-TW" altLang="en-US" dirty="0" smtClean="0">
                <a:solidFill>
                  <a:srgbClr val="002060"/>
                </a:solidFill>
              </a:rPr>
              <a:t>數量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但缺點是此欄位無法使用</a:t>
            </a:r>
            <a:r>
              <a:rPr lang="en-US" altLang="zh-TW" dirty="0" smtClean="0">
                <a:solidFill>
                  <a:srgbClr val="002060"/>
                </a:solidFill>
              </a:rPr>
              <a:t>group by</a:t>
            </a:r>
            <a:r>
              <a:rPr lang="zh-TW" altLang="en-US" dirty="0" smtClean="0">
                <a:solidFill>
                  <a:srgbClr val="002060"/>
                </a:solidFill>
              </a:rPr>
              <a:t>、</a:t>
            </a:r>
            <a:r>
              <a:rPr lang="en-US" altLang="zh-TW" dirty="0" smtClean="0">
                <a:solidFill>
                  <a:srgbClr val="002060"/>
                </a:solidFill>
              </a:rPr>
              <a:t>where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15719" y="4201027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後續測試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TSI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方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</a:rPr>
              <a:t>式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使用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LRU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策略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</a:rPr>
              <a:t>：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當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memory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滿時可將使用較少的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series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轉存至硬碟，避免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OOM)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來優化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但須升級</a:t>
            </a:r>
            <a:r>
              <a:rPr lang="en-US" altLang="zh-TW" dirty="0" err="1" smtClean="0">
                <a:solidFill>
                  <a:schemeClr val="accent3">
                    <a:lumMod val="75000"/>
                  </a:schemeClr>
                </a:solidFill>
              </a:rPr>
              <a:t>influxdb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至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v1.7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版以上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3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1919759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簡介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75" y="3765550"/>
            <a:ext cx="975254" cy="1085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6492" y="1004748"/>
            <a:ext cx="86589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600" dirty="0" smtClean="0">
                <a:solidFill>
                  <a:srgbClr val="002060"/>
                </a:solidFill>
              </a:rPr>
              <a:t>以視覺化介面呈現資料庫內數據的表示，且提供與</a:t>
            </a:r>
            <a:r>
              <a:rPr lang="en-US" altLang="zh-TW" sz="1600" dirty="0" smtClean="0">
                <a:solidFill>
                  <a:srgbClr val="002060"/>
                </a:solidFill>
              </a:rPr>
              <a:t>TSDB</a:t>
            </a:r>
            <a:r>
              <a:rPr lang="zh-TW" altLang="en-US" sz="1600" dirty="0" smtClean="0">
                <a:solidFill>
                  <a:srgbClr val="002060"/>
                </a:solidFill>
              </a:rPr>
              <a:t>相當好的適配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非</a:t>
            </a:r>
            <a:r>
              <a:rPr lang="en-US" altLang="zh-TW" sz="1600" dirty="0" smtClean="0">
                <a:solidFill>
                  <a:srgbClr val="002060"/>
                </a:solidFill>
              </a:rPr>
              <a:t>TSDB</a:t>
            </a:r>
            <a:r>
              <a:rPr lang="zh-TW" altLang="en-US" sz="1600" dirty="0" smtClean="0">
                <a:solidFill>
                  <a:srgbClr val="002060"/>
                </a:solidFill>
              </a:rPr>
              <a:t>或非時序需求的數據資料庫可能須搭配其他視覺化軟體比較好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600" dirty="0" smtClean="0">
                <a:solidFill>
                  <a:srgbClr val="002060"/>
                </a:solidFill>
              </a:rPr>
              <a:t>特點：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2060"/>
                </a:solidFill>
              </a:rPr>
              <a:t>操作方式簡易，較為簡單的時序型數據可在</a:t>
            </a:r>
            <a:r>
              <a:rPr lang="en-US" altLang="zh-TW" sz="16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600" dirty="0" smtClean="0">
                <a:solidFill>
                  <a:srgbClr val="002060"/>
                </a:solidFill>
              </a:rPr>
              <a:t>內直接點選語法生成，不須自行輸入語法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但少部分的呈現仍要手動輸入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2060"/>
                </a:solidFill>
              </a:rPr>
              <a:t>提供不同</a:t>
            </a:r>
            <a:r>
              <a:rPr lang="en-US" altLang="zh-TW" sz="16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600" dirty="0" smtClean="0">
                <a:solidFill>
                  <a:srgbClr val="002060"/>
                </a:solidFill>
              </a:rPr>
              <a:t>自由配置圖型，且</a:t>
            </a:r>
            <a:r>
              <a:rPr lang="en-US" altLang="zh-TW" sz="16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600" dirty="0" smtClean="0">
                <a:solidFill>
                  <a:srgbClr val="002060"/>
                </a:solidFill>
              </a:rPr>
              <a:t>之間互相獨立，可自行製作連結互相訪問。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2060"/>
                </a:solidFill>
              </a:rPr>
              <a:t>專與</a:t>
            </a:r>
            <a:r>
              <a:rPr lang="en-US" altLang="zh-TW" sz="1600" dirty="0" smtClean="0">
                <a:solidFill>
                  <a:srgbClr val="002060"/>
                </a:solidFill>
              </a:rPr>
              <a:t>TSDB</a:t>
            </a:r>
            <a:r>
              <a:rPr lang="zh-TW" altLang="en-US" sz="1600" dirty="0" smtClean="0">
                <a:solidFill>
                  <a:srgbClr val="002060"/>
                </a:solidFill>
              </a:rPr>
              <a:t>資料庫適配，可用於即時資料呈現，並節省處理時間數據的轉換。</a:t>
            </a:r>
            <a:endParaRPr lang="en-US" altLang="zh-TW" sz="1600" dirty="0" smtClean="0">
              <a:solidFill>
                <a:srgbClr val="00206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379928" y="1073768"/>
            <a:ext cx="638878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docker run --name=grafana -d -p 3000:3000 grafana/grafana:6.2.0</a:t>
            </a: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五邊形 5"/>
          <p:cNvSpPr/>
          <p:nvPr/>
        </p:nvSpPr>
        <p:spPr>
          <a:xfrm>
            <a:off x="-54863" y="521208"/>
            <a:ext cx="1613208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Installation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79928" y="2048298"/>
            <a:ext cx="3066257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 exec -it </a:t>
            </a:r>
            <a:r>
              <a:rPr lang="en-US" altLang="zh-TW" b="1" dirty="0" err="1" smtClean="0">
                <a:solidFill>
                  <a:schemeClr val="bg1"/>
                </a:solidFill>
              </a:rPr>
              <a:t>influxdb</a:t>
            </a:r>
            <a:r>
              <a:rPr lang="en-US" altLang="zh-TW" b="1" dirty="0" smtClean="0">
                <a:solidFill>
                  <a:schemeClr val="bg1"/>
                </a:solidFill>
              </a:rPr>
              <a:t> influx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2833" y="1586633"/>
            <a:ext cx="23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6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600" dirty="0" smtClean="0">
                <a:solidFill>
                  <a:srgbClr val="002060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8447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3" y="521208"/>
            <a:ext cx="1822018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轉移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4387" y="1181527"/>
            <a:ext cx="4315146" cy="3541705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608273" y="1181527"/>
            <a:ext cx="4315146" cy="3541705"/>
          </a:xfrm>
          <a:prstGeom prst="rect">
            <a:avLst/>
          </a:pr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63839" y="847885"/>
            <a:ext cx="15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原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735149" y="847885"/>
            <a:ext cx="203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欲移轉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之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61937" y="1855516"/>
            <a:ext cx="4120044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cp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 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[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容器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ID]:[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欲複製檔案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]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   複製後檔案名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5263" y="1195356"/>
            <a:ext cx="421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複製下來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另包含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grafana.ini, defaults.ini, </a:t>
            </a:r>
            <a:r>
              <a:rPr lang="zh-TW" altLang="en-US" sz="1200" dirty="0" smtClean="0">
                <a:solidFill>
                  <a:srgbClr val="002060"/>
                </a:solidFill>
              </a:rPr>
              <a:t>插件或圖片可順便複製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65263" y="2843952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png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1937" y="2189158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grafana.db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1937" y="2516290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/plugins/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61937" y="3479310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conf</a:t>
            </a:r>
            <a:r>
              <a:rPr lang="en-US" altLang="zh-TW" sz="1200" dirty="0" smtClean="0">
                <a:solidFill>
                  <a:srgbClr val="002060"/>
                </a:solidFill>
              </a:rPr>
              <a:t>/defaults.ini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61937" y="3156799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etc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/grafana.ini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608273" y="1162030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</a:p>
        </p:txBody>
      </p:sp>
      <p:sp>
        <p:nvSpPr>
          <p:cNvPr id="17" name="矩形 16"/>
          <p:cNvSpPr/>
          <p:nvPr/>
        </p:nvSpPr>
        <p:spPr>
          <a:xfrm>
            <a:off x="4725895" y="1519572"/>
            <a:ext cx="4096647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docker </a:t>
            </a:r>
            <a:r>
              <a:rPr lang="zh-TW" altLang="en-US" b="1" dirty="0" smtClean="0">
                <a:solidFill>
                  <a:schemeClr val="bg1"/>
                </a:solidFill>
              </a:rPr>
              <a:t>run </a:t>
            </a:r>
            <a:r>
              <a:rPr lang="en-US" altLang="zh-TW" b="1" dirty="0" smtClean="0">
                <a:solidFill>
                  <a:schemeClr val="bg1"/>
                </a:solidFill>
              </a:rPr>
              <a:t>--restart=always 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zh-TW" altLang="en-US" b="1" dirty="0">
                <a:solidFill>
                  <a:schemeClr val="bg1"/>
                </a:solidFill>
              </a:rPr>
              <a:t>--name=grafana -d -p 3000:3000 grafana/grafana:6.2.0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608273" y="2041741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或直接修改為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777)</a:t>
            </a:r>
          </a:p>
        </p:txBody>
      </p:sp>
      <p:sp>
        <p:nvSpPr>
          <p:cNvPr id="19" name="弧形箭號 (上彎) 18"/>
          <p:cNvSpPr/>
          <p:nvPr/>
        </p:nvSpPr>
        <p:spPr>
          <a:xfrm>
            <a:off x="4066125" y="4687542"/>
            <a:ext cx="678093" cy="287676"/>
          </a:xfrm>
          <a:prstGeom prst="curvedUp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69766" y="4725331"/>
            <a:ext cx="73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scp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721396" y="2411073"/>
            <a:ext cx="4120044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b="1" dirty="0" err="1" smtClean="0">
                <a:solidFill>
                  <a:schemeClr val="bg1"/>
                </a:solidFill>
              </a:rPr>
              <a:t>chmod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777 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grafana.db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608272" y="272831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複製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及其他配置至新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容器中路徑同原本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21027" y="3113290"/>
            <a:ext cx="4120044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cp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  複製後檔案名  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[</a:t>
            </a:r>
            <a:r>
              <a:rPr lang="zh-TW" altLang="en-US" sz="1200" b="1" dirty="0">
                <a:solidFill>
                  <a:schemeClr val="bg1"/>
                </a:solidFill>
              </a:rPr>
              <a:t>容器</a:t>
            </a:r>
            <a:r>
              <a:rPr lang="en-US" altLang="zh-TW" sz="1200" b="1" dirty="0">
                <a:solidFill>
                  <a:schemeClr val="bg1"/>
                </a:solidFill>
              </a:rPr>
              <a:t>ID]:[</a:t>
            </a:r>
            <a:r>
              <a:rPr lang="zh-TW" altLang="en-US" sz="1200" b="1" dirty="0">
                <a:solidFill>
                  <a:schemeClr val="bg1"/>
                </a:solidFill>
              </a:rPr>
              <a:t>欲複製檔案</a:t>
            </a:r>
            <a:r>
              <a:rPr lang="en-US" altLang="zh-TW" sz="1200" b="1" dirty="0">
                <a:solidFill>
                  <a:schemeClr val="bg1"/>
                </a:solidFill>
              </a:rPr>
              <a:t>]</a:t>
            </a:r>
            <a:r>
              <a:rPr lang="zh-TW" altLang="en-US" sz="1200" b="1" dirty="0">
                <a:solidFill>
                  <a:schemeClr val="bg1"/>
                </a:solidFill>
              </a:rPr>
              <a:t> 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623735" y="344585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重啟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744218" y="3760184"/>
            <a:ext cx="4120044" cy="276999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sz="1200" b="1" dirty="0" smtClean="0">
                <a:solidFill>
                  <a:schemeClr val="bg1"/>
                </a:solidFill>
              </a:rPr>
              <a:t> restart </a:t>
            </a:r>
            <a:r>
              <a:rPr lang="en-US" altLang="zh-TW" sz="1200" b="1" dirty="0" err="1" smtClean="0">
                <a:solidFill>
                  <a:schemeClr val="bg1"/>
                </a:solidFill>
              </a:rPr>
              <a:t>grafana</a:t>
            </a:r>
            <a:endParaRPr lang="en-US" altLang="zh-TW" sz="1200" b="1" dirty="0" smtClean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70044" y="3815190"/>
            <a:ext cx="412004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/public/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img</a:t>
            </a:r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6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五邊形 5"/>
          <p:cNvSpPr/>
          <p:nvPr/>
        </p:nvSpPr>
        <p:spPr>
          <a:xfrm>
            <a:off x="0" y="673607"/>
            <a:ext cx="3106615" cy="34747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 smtClean="0">
                <a:solidFill>
                  <a:schemeClr val="bg1"/>
                </a:solidFill>
              </a:rPr>
              <a:t>InfluxDB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39968" y="1175573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/>
              <a:t>簡介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39968" y="1668621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 smtClean="0"/>
              <a:t>介面說明</a:t>
            </a:r>
            <a:endParaRPr lang="zh-TW" altLang="en-US" sz="16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9968" y="2161669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b="1" dirty="0" smtClean="0"/>
              <a:t>Python</a:t>
            </a:r>
            <a:r>
              <a:rPr lang="zh-TW" altLang="en-US" sz="1600" b="1" dirty="0" smtClean="0"/>
              <a:t>寫入方式</a:t>
            </a:r>
            <a:endParaRPr lang="zh-TW" altLang="en-US" sz="1600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39967" y="2654717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 smtClean="0"/>
              <a:t>數據保存策略</a:t>
            </a:r>
            <a:endParaRPr lang="zh-TW" altLang="en-US" sz="16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9966" y="3147765"/>
            <a:ext cx="35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b="1" dirty="0" smtClean="0"/>
              <a:t>High memory usage</a:t>
            </a:r>
            <a:r>
              <a:rPr lang="zh-TW" altLang="en-US" sz="1600" b="1" dirty="0" smtClean="0"/>
              <a:t> </a:t>
            </a:r>
            <a:r>
              <a:rPr lang="en-US" altLang="zh-TW" sz="1600" b="1" dirty="0" smtClean="0"/>
              <a:t>problem</a:t>
            </a:r>
            <a:endParaRPr lang="zh-TW" altLang="en-US" sz="1600" b="1" dirty="0"/>
          </a:p>
        </p:txBody>
      </p:sp>
      <p:sp>
        <p:nvSpPr>
          <p:cNvPr id="13" name="五邊形 12"/>
          <p:cNvSpPr/>
          <p:nvPr/>
        </p:nvSpPr>
        <p:spPr>
          <a:xfrm>
            <a:off x="4689230" y="673607"/>
            <a:ext cx="3106615" cy="347472"/>
          </a:xfrm>
          <a:prstGeom prst="homePlat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err="1" smtClean="0">
                <a:solidFill>
                  <a:schemeClr val="bg1"/>
                </a:solidFill>
              </a:rPr>
              <a:t>Grafana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18183" y="1175573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/>
              <a:t>簡介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818185" y="1668621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 smtClean="0"/>
              <a:t>介面說明</a:t>
            </a:r>
            <a:endParaRPr lang="zh-TW" altLang="en-US" sz="16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818185" y="2161669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 smtClean="0"/>
              <a:t>各種功能</a:t>
            </a:r>
            <a:r>
              <a:rPr lang="zh-TW" altLang="en-US" sz="1600" b="1" dirty="0"/>
              <a:t>介紹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4818184" y="2654717"/>
            <a:ext cx="242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600" b="1" dirty="0" smtClean="0"/>
              <a:t>第三方</a:t>
            </a:r>
            <a:r>
              <a:rPr lang="en-US" altLang="zh-TW" sz="1600" b="1" dirty="0" smtClean="0"/>
              <a:t>Plugi</a:t>
            </a:r>
            <a:r>
              <a:rPr lang="en-US" altLang="zh-TW" sz="1600" b="1" dirty="0"/>
              <a:t>n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1919759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(1)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556" t="32885" r="18055" b="31195"/>
          <a:stretch/>
        </p:blipFill>
        <p:spPr>
          <a:xfrm>
            <a:off x="190499" y="1054100"/>
            <a:ext cx="2922195" cy="16129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5845" y="2667754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提供帳號密碼登入，且可設定不同使用權限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2645" y="1073904"/>
            <a:ext cx="5115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介面以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為介面基礎，不同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可放置於同一個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內做專案管理。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下則可放置不同的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panel(</a:t>
            </a:r>
            <a:r>
              <a:rPr lang="zh-TW" altLang="en-US" sz="1200" dirty="0" smtClean="0">
                <a:solidFill>
                  <a:srgbClr val="002060"/>
                </a:solidFill>
              </a:rPr>
              <a:t>方塊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，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內可以是圖、表或文字，以下圖為例，每個黃框即代表一個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334346" y="2089150"/>
            <a:ext cx="5483370" cy="2660650"/>
            <a:chOff x="3334346" y="2089150"/>
            <a:chExt cx="5483370" cy="26606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/>
            <a:srcRect l="43195" t="9643" r="417" b="7107"/>
            <a:stretch/>
          </p:blipFill>
          <p:spPr>
            <a:xfrm>
              <a:off x="3334346" y="2089150"/>
              <a:ext cx="5483370" cy="266065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405978" y="2533048"/>
              <a:ext cx="1310802" cy="65973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765229" y="2533048"/>
              <a:ext cx="1310802" cy="65973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124480" y="2533048"/>
              <a:ext cx="1310802" cy="65973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83731" y="2533048"/>
              <a:ext cx="1310802" cy="65973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21431" y="2289209"/>
              <a:ext cx="447310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05978" y="2289208"/>
              <a:ext cx="85360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405978" y="3249327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84158" y="3249327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762338" y="3249326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40518" y="3249325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118698" y="3249324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796878" y="3249323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475058" y="3249322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153238" y="3249321"/>
              <a:ext cx="640242" cy="187291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05978" y="3477927"/>
              <a:ext cx="5387502" cy="911193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投影片編號版面配置區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1919759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(2)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864895" y="756809"/>
            <a:ext cx="50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介面功能主要分成三部分介紹，包括其功能與操作方式。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-21060" y="860628"/>
            <a:ext cx="7079086" cy="3655883"/>
            <a:chOff x="-21060" y="860628"/>
            <a:chExt cx="7079086" cy="365588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41772" t="9116" r="103" b="4678"/>
            <a:stretch/>
          </p:blipFill>
          <p:spPr>
            <a:xfrm>
              <a:off x="293688" y="1219199"/>
              <a:ext cx="6764338" cy="3297312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300828" y="1250983"/>
              <a:ext cx="156372" cy="3265528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291928" y="1250983"/>
              <a:ext cx="1718472" cy="168242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48478" y="1484645"/>
              <a:ext cx="6461922" cy="296353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-21060" y="1068634"/>
              <a:ext cx="373273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600" b="1" dirty="0">
                  <a:solidFill>
                    <a:schemeClr val="tx2"/>
                  </a:solidFill>
                </a:rPr>
                <a:t>A</a:t>
              </a:r>
              <a:endParaRPr lang="en-US" altLang="zh-TW" sz="16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291928" y="860628"/>
              <a:ext cx="373273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600" b="1" dirty="0">
                  <a:solidFill>
                    <a:schemeClr val="tx2"/>
                  </a:solidFill>
                </a:rPr>
                <a:t>B</a:t>
              </a:r>
              <a:endParaRPr lang="en-US" altLang="zh-TW" sz="16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2013366" y="1109815"/>
              <a:ext cx="373273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600" b="1" dirty="0" smtClean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7206496" y="1317820"/>
            <a:ext cx="193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zh-TW" altLang="en-US" sz="1200" b="1" dirty="0" smtClean="0">
                <a:solidFill>
                  <a:schemeClr val="tx2"/>
                </a:solidFill>
              </a:rPr>
              <a:t>系統功能表</a:t>
            </a:r>
            <a:endParaRPr lang="en-US" altLang="zh-TW" sz="1200" b="1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altLang="zh-TW" sz="1200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功能表</a:t>
            </a:r>
            <a:endParaRPr lang="en-US" altLang="zh-TW" sz="1200" b="1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altLang="zh-TW" sz="1200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編輯</a:t>
            </a:r>
            <a:endParaRPr lang="en-US" altLang="zh-TW" sz="1200" b="1" dirty="0" smtClean="0">
              <a:solidFill>
                <a:schemeClr val="tx2"/>
              </a:solidFill>
            </a:endParaRPr>
          </a:p>
        </p:txBody>
      </p:sp>
      <p:sp>
        <p:nvSpPr>
          <p:cNvPr id="34" name="投影片編號版面配置區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497929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(3)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A.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系統功能表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(for 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編輯者模式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l="41772" t="9117" r="56578" b="5057"/>
          <a:stretch/>
        </p:blipFill>
        <p:spPr>
          <a:xfrm>
            <a:off x="499171" y="1039187"/>
            <a:ext cx="192087" cy="328278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41889" t="87037" r="56829" b="9115"/>
          <a:stretch/>
        </p:blipFill>
        <p:spPr>
          <a:xfrm>
            <a:off x="1074420" y="3742849"/>
            <a:ext cx="388620" cy="38338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103957"/>
            <a:ext cx="385572" cy="34701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529615" y="1068961"/>
            <a:ext cx="504052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Create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–</a:t>
            </a:r>
            <a:r>
              <a:rPr lang="zh-TW" altLang="en-US" sz="1200" dirty="0" smtClean="0">
                <a:solidFill>
                  <a:srgbClr val="002060"/>
                </a:solidFill>
              </a:rPr>
              <a:t> 創建空白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或以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檔匯入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1604590"/>
            <a:ext cx="385572" cy="325326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529614" y="1571708"/>
            <a:ext cx="504052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管理 </a:t>
            </a:r>
            <a:r>
              <a:rPr lang="en-US" altLang="zh-TW" sz="1200" dirty="0" smtClean="0">
                <a:solidFill>
                  <a:srgbClr val="002060"/>
                </a:solidFill>
              </a:rPr>
              <a:t>–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清單、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清單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529614" y="2074455"/>
            <a:ext cx="504052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Alert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–</a:t>
            </a:r>
            <a:r>
              <a:rPr lang="zh-TW" altLang="en-US" sz="1200" dirty="0" smtClean="0">
                <a:solidFill>
                  <a:srgbClr val="002060"/>
                </a:solidFill>
              </a:rPr>
              <a:t> 警報功能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尚未研究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" y="2085176"/>
            <a:ext cx="385572" cy="3012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" y="2583591"/>
            <a:ext cx="385572" cy="28764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b="31002"/>
          <a:stretch/>
        </p:blipFill>
        <p:spPr>
          <a:xfrm>
            <a:off x="2298347" y="2610085"/>
            <a:ext cx="1114522" cy="99036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529613" y="2535892"/>
            <a:ext cx="504052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系統設定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644135" y="2791068"/>
            <a:ext cx="573627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425305" y="2535892"/>
            <a:ext cx="52386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資料庫：新增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編輯資料庫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可支援的資料庫包含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mysql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graphite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sql</a:t>
            </a:r>
            <a:r>
              <a:rPr lang="en-US" altLang="zh-TW" sz="1000" dirty="0" smtClean="0">
                <a:solidFill>
                  <a:srgbClr val="002060"/>
                </a:solidFill>
              </a:rPr>
              <a:t>-server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等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425305" y="2789210"/>
            <a:ext cx="52386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使用者：可新增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編輯使用者，並調整使用者權限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25305" y="3038639"/>
            <a:ext cx="52386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群組：可建立群組包含不同使用者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425305" y="3288068"/>
            <a:ext cx="52386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插件：內建數個圖表插件，可於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內使用。另亦可安裝第三方插件豐富功能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2644135" y="3042528"/>
            <a:ext cx="369951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644135" y="3291957"/>
            <a:ext cx="288036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644135" y="3541386"/>
            <a:ext cx="53092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1529612" y="3766865"/>
            <a:ext cx="202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使用者：變更密碼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登出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514153" y="1387613"/>
            <a:ext cx="140691" cy="14069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14153" y="1558120"/>
            <a:ext cx="140691" cy="14069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514153" y="1869318"/>
            <a:ext cx="140691" cy="14069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514152" y="2034353"/>
            <a:ext cx="140691" cy="14069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513508" y="4019245"/>
            <a:ext cx="140691" cy="140691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接點 53"/>
          <p:cNvCxnSpPr>
            <a:stCxn id="48" idx="6"/>
            <a:endCxn id="2" idx="1"/>
          </p:cNvCxnSpPr>
          <p:nvPr/>
        </p:nvCxnSpPr>
        <p:spPr>
          <a:xfrm flipV="1">
            <a:off x="654844" y="1277465"/>
            <a:ext cx="419576" cy="180494"/>
          </a:xfrm>
          <a:prstGeom prst="lin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線接點 56"/>
          <p:cNvCxnSpPr>
            <a:endCxn id="7" idx="1"/>
          </p:cNvCxnSpPr>
          <p:nvPr/>
        </p:nvCxnSpPr>
        <p:spPr>
          <a:xfrm>
            <a:off x="654199" y="1647688"/>
            <a:ext cx="420221" cy="119565"/>
          </a:xfrm>
          <a:prstGeom prst="lin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>
            <a:stCxn id="50" idx="6"/>
            <a:endCxn id="9" idx="1"/>
          </p:cNvCxnSpPr>
          <p:nvPr/>
        </p:nvCxnSpPr>
        <p:spPr>
          <a:xfrm>
            <a:off x="654844" y="1939664"/>
            <a:ext cx="419576" cy="296126"/>
          </a:xfrm>
          <a:prstGeom prst="lin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51" idx="5"/>
            <a:endCxn id="10" idx="1"/>
          </p:cNvCxnSpPr>
          <p:nvPr/>
        </p:nvCxnSpPr>
        <p:spPr>
          <a:xfrm>
            <a:off x="634239" y="2154440"/>
            <a:ext cx="440181" cy="572976"/>
          </a:xfrm>
          <a:prstGeom prst="lin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線接點 65"/>
          <p:cNvCxnSpPr>
            <a:stCxn id="52" idx="6"/>
            <a:endCxn id="15" idx="1"/>
          </p:cNvCxnSpPr>
          <p:nvPr/>
        </p:nvCxnSpPr>
        <p:spPr>
          <a:xfrm flipV="1">
            <a:off x="654199" y="3934540"/>
            <a:ext cx="420221" cy="155051"/>
          </a:xfrm>
          <a:prstGeom prst="lin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投影片編號版面配置區 6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418871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(4)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B.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功能表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38225"/>
            <a:ext cx="4667250" cy="419100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295276" y="163163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1200149" y="163163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存</a:t>
            </a:r>
            <a:r>
              <a:rPr lang="zh-TW" altLang="en-US" sz="1200" dirty="0">
                <a:solidFill>
                  <a:srgbClr val="002060"/>
                </a:solidFill>
              </a:rPr>
              <a:t>檔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H="1" flipV="1">
            <a:off x="762001" y="1352551"/>
            <a:ext cx="28574" cy="390524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1485900" y="1352551"/>
            <a:ext cx="390525" cy="36194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文字方塊 54"/>
          <p:cNvSpPr txBox="1"/>
          <p:nvPr/>
        </p:nvSpPr>
        <p:spPr>
          <a:xfrm>
            <a:off x="1733549" y="1631631"/>
            <a:ext cx="134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設定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56" name="直線接點 55"/>
          <p:cNvCxnSpPr/>
          <p:nvPr/>
        </p:nvCxnSpPr>
        <p:spPr>
          <a:xfrm flipV="1">
            <a:off x="2238375" y="1352552"/>
            <a:ext cx="1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文字方塊 57"/>
          <p:cNvSpPr txBox="1"/>
          <p:nvPr/>
        </p:nvSpPr>
        <p:spPr>
          <a:xfrm>
            <a:off x="3088481" y="1626870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時間區間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 flipV="1">
            <a:off x="3505200" y="1352552"/>
            <a:ext cx="38098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文字方塊 60"/>
          <p:cNvSpPr txBox="1"/>
          <p:nvPr/>
        </p:nvSpPr>
        <p:spPr>
          <a:xfrm>
            <a:off x="4102892" y="1630442"/>
            <a:ext cx="188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更新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畫面週期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 flipH="1" flipV="1">
            <a:off x="4781549" y="1352552"/>
            <a:ext cx="1" cy="333373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3381375" y="1963461"/>
            <a:ext cx="92869" cy="36063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文字方塊 64"/>
          <p:cNvSpPr txBox="1"/>
          <p:nvPr/>
        </p:nvSpPr>
        <p:spPr>
          <a:xfrm>
            <a:off x="3342198" y="1990938"/>
            <a:ext cx="5087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00FF"/>
                </a:solidFill>
              </a:rPr>
              <a:t>可選取變更圖表時間區間，主要會依照數據庫時序欄位做變動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2313497" y="2330529"/>
            <a:ext cx="6534150" cy="1242095"/>
            <a:chOff x="238125" y="2330529"/>
            <a:chExt cx="6534150" cy="1242095"/>
          </a:xfrm>
        </p:grpSpPr>
        <p:grpSp>
          <p:nvGrpSpPr>
            <p:cNvPr id="32" name="群組 31"/>
            <p:cNvGrpSpPr/>
            <p:nvPr/>
          </p:nvGrpSpPr>
          <p:grpSpPr>
            <a:xfrm>
              <a:off x="238125" y="2330529"/>
              <a:ext cx="6534150" cy="1242095"/>
              <a:chOff x="238125" y="2635329"/>
              <a:chExt cx="6534150" cy="1242095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25" y="2635329"/>
                <a:ext cx="6534150" cy="1242095"/>
              </a:xfrm>
              <a:prstGeom prst="rect">
                <a:avLst/>
              </a:prstGeom>
            </p:spPr>
          </p:pic>
          <p:sp>
            <p:nvSpPr>
              <p:cNvPr id="67" name="矩形 66"/>
              <p:cNvSpPr/>
              <p:nvPr/>
            </p:nvSpPr>
            <p:spPr>
              <a:xfrm>
                <a:off x="317973" y="3756120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0" name="文字方塊 69"/>
            <p:cNvSpPr txBox="1"/>
            <p:nvPr/>
          </p:nvSpPr>
          <p:spPr>
            <a:xfrm>
              <a:off x="457201" y="3149623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7 days</a:t>
              </a: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2313497" y="3665250"/>
            <a:ext cx="6534150" cy="1226902"/>
            <a:chOff x="238125" y="3665250"/>
            <a:chExt cx="6534150" cy="1226902"/>
          </a:xfrm>
        </p:grpSpPr>
        <p:grpSp>
          <p:nvGrpSpPr>
            <p:cNvPr id="69" name="群組 68"/>
            <p:cNvGrpSpPr/>
            <p:nvPr/>
          </p:nvGrpSpPr>
          <p:grpSpPr>
            <a:xfrm>
              <a:off x="238125" y="3665250"/>
              <a:ext cx="6534150" cy="1226902"/>
              <a:chOff x="238125" y="3665250"/>
              <a:chExt cx="6534150" cy="1226902"/>
            </a:xfrm>
          </p:grpSpPr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125" y="3665250"/>
                <a:ext cx="6534150" cy="1226902"/>
              </a:xfrm>
              <a:prstGeom prst="rect">
                <a:avLst/>
              </a:prstGeom>
            </p:spPr>
          </p:pic>
          <p:sp>
            <p:nvSpPr>
              <p:cNvPr id="68" name="矩形 67"/>
              <p:cNvSpPr/>
              <p:nvPr/>
            </p:nvSpPr>
            <p:spPr>
              <a:xfrm>
                <a:off x="514350" y="4779247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1" name="文字方塊 70"/>
            <p:cNvSpPr txBox="1"/>
            <p:nvPr/>
          </p:nvSpPr>
          <p:spPr>
            <a:xfrm>
              <a:off x="447675" y="4461714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30 days</a:t>
              </a:r>
            </a:p>
          </p:txBody>
        </p:sp>
      </p:grpSp>
      <p:cxnSp>
        <p:nvCxnSpPr>
          <p:cNvPr id="74" name="直線接點 73"/>
          <p:cNvCxnSpPr/>
          <p:nvPr/>
        </p:nvCxnSpPr>
        <p:spPr>
          <a:xfrm flipV="1">
            <a:off x="1713960" y="1946466"/>
            <a:ext cx="429378" cy="228803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文字方塊 75"/>
          <p:cNvSpPr txBox="1"/>
          <p:nvPr/>
        </p:nvSpPr>
        <p:spPr>
          <a:xfrm>
            <a:off x="198999" y="2185378"/>
            <a:ext cx="19443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00FF"/>
                </a:solidFill>
              </a:rPr>
              <a:t>見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Grafana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_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功能介紹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(1)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(P.18)</a:t>
            </a:r>
          </a:p>
        </p:txBody>
      </p:sp>
      <p:sp>
        <p:nvSpPr>
          <p:cNvPr id="77" name="投影片編號版面配置區 7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5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573176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(5)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C.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編輯</a:t>
            </a:r>
            <a:r>
              <a:rPr lang="en-US" altLang="zh-TW" sz="1800" b="1" dirty="0">
                <a:solidFill>
                  <a:srgbClr val="002060"/>
                </a:solidFill>
              </a:rPr>
              <a:t>(for </a:t>
            </a:r>
            <a:r>
              <a:rPr lang="zh-TW" altLang="en-US" sz="1800" b="1" dirty="0">
                <a:solidFill>
                  <a:srgbClr val="002060"/>
                </a:solidFill>
              </a:rPr>
              <a:t>編輯者模式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1042987"/>
            <a:ext cx="1897682" cy="97631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2118964" y="1038462"/>
            <a:ext cx="2119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在每個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上方有下拉式選單，選擇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Edit(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或快捷鍵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e)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可以進入編輯畫面。</a:t>
            </a:r>
            <a:endParaRPr lang="en-US" altLang="zh-TW" sz="1200" b="1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45515"/>
          <a:stretch/>
        </p:blipFill>
        <p:spPr>
          <a:xfrm>
            <a:off x="402433" y="2685098"/>
            <a:ext cx="7843836" cy="1747838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324351" y="1397821"/>
            <a:ext cx="276225" cy="50304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791078" y="1049177"/>
            <a:ext cx="4143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編輯畫面主要分成三部分</a:t>
            </a:r>
            <a:r>
              <a:rPr lang="zh-TW" altLang="en-US" sz="1200" b="1" dirty="0">
                <a:solidFill>
                  <a:srgbClr val="002060"/>
                </a:solidFill>
              </a:rPr>
              <a:t>：</a:t>
            </a:r>
            <a:endParaRPr lang="en-US" altLang="zh-TW" sz="1200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46211" y="2315766"/>
            <a:ext cx="117668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(Query)</a:t>
            </a:r>
          </a:p>
        </p:txBody>
      </p:sp>
      <p:sp>
        <p:nvSpPr>
          <p:cNvPr id="36" name="矩形 35"/>
          <p:cNvSpPr/>
          <p:nvPr/>
        </p:nvSpPr>
        <p:spPr>
          <a:xfrm>
            <a:off x="767553" y="2727358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67552" y="3032158"/>
            <a:ext cx="7404897" cy="949292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952624" y="2644418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database(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需先於</a:t>
            </a:r>
            <a:r>
              <a:rPr lang="en-US" altLang="zh-TW" sz="1000" b="1" dirty="0">
                <a:solidFill>
                  <a:srgbClr val="FFFF00"/>
                </a:solidFill>
              </a:rPr>
              <a:t>D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ata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Sources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建立與資料庫的連結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547940" y="3008263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SQL-like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可使用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grafana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內建格式填入或手動輸入語法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67553" y="4044210"/>
            <a:ext cx="3194848" cy="284300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962401" y="4015434"/>
            <a:ext cx="4486275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>
                <a:solidFill>
                  <a:srgbClr val="FFFF00"/>
                </a:solidFill>
              </a:rPr>
              <a:t>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定此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的時間區間，不受到整個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時間區段影響。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573176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(6)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C.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編輯</a:t>
            </a:r>
            <a:r>
              <a:rPr lang="en-US" altLang="zh-TW" sz="1800" b="1" dirty="0">
                <a:solidFill>
                  <a:srgbClr val="002060"/>
                </a:solidFill>
              </a:rPr>
              <a:t>(for </a:t>
            </a:r>
            <a:r>
              <a:rPr lang="zh-TW" altLang="en-US" sz="1800" b="1" dirty="0">
                <a:solidFill>
                  <a:srgbClr val="002060"/>
                </a:solidFill>
              </a:rPr>
              <a:t>編輯者模式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49393" r="26463"/>
          <a:stretch/>
        </p:blipFill>
        <p:spPr>
          <a:xfrm>
            <a:off x="446882" y="1262317"/>
            <a:ext cx="4896644" cy="12576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0" y="2913611"/>
            <a:ext cx="6658769" cy="203058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46879" y="912749"/>
            <a:ext cx="2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(Visualization)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6878" y="2544279"/>
            <a:ext cx="2077245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7553" y="1316065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621" y="983903"/>
            <a:ext cx="2744792" cy="981758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1952625" y="1385898"/>
            <a:ext cx="3686175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052990" y="1195330"/>
            <a:ext cx="176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選擇插件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plugin)</a:t>
            </a:r>
          </a:p>
        </p:txBody>
      </p:sp>
      <p:sp>
        <p:nvSpPr>
          <p:cNvPr id="19" name="矩形 18"/>
          <p:cNvSpPr/>
          <p:nvPr/>
        </p:nvSpPr>
        <p:spPr>
          <a:xfrm>
            <a:off x="767553" y="1544643"/>
            <a:ext cx="4499772" cy="878089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52625" y="2123871"/>
            <a:ext cx="2966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圖表內容調整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隨不同圖表有不同調整內容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587996" y="1928881"/>
            <a:ext cx="2966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70C0"/>
                </a:solidFill>
              </a:rPr>
              <a:t>除內建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外，可自行網路尋找第三方開發的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plugins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匯入</a:t>
            </a:r>
            <a:endParaRPr lang="en-US" altLang="zh-TW" sz="1000" b="1" dirty="0" smtClean="0">
              <a:solidFill>
                <a:srgbClr val="0070C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388664" y="3111350"/>
            <a:ext cx="8239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主標題名稱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73522" y="3627279"/>
            <a:ext cx="39366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重複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panel(</a:t>
            </a:r>
            <a:r>
              <a:rPr lang="zh-TW" altLang="en-US" sz="1000" b="1" dirty="0">
                <a:solidFill>
                  <a:srgbClr val="FFFF00"/>
                </a:solidFill>
              </a:rPr>
              <a:t>需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依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變數設置，見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P. </a:t>
            </a:r>
            <a:r>
              <a:rPr lang="en-US" altLang="zh-TW" sz="1000" b="1" smtClean="0">
                <a:solidFill>
                  <a:srgbClr val="FFFF00"/>
                </a:solidFill>
              </a:rPr>
              <a:t>27)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73522" y="4124156"/>
            <a:ext cx="39366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名稱或固定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url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3665573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(7)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layout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版面配置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73552" y="868680"/>
            <a:ext cx="8442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長度無限制，但寬度有格點限制</a:t>
            </a:r>
            <a:r>
              <a:rPr lang="en-US" altLang="zh-TW" dirty="0" smtClean="0">
                <a:solidFill>
                  <a:srgbClr val="002060"/>
                </a:solidFill>
              </a:rPr>
              <a:t>(grid=24)</a:t>
            </a:r>
            <a:r>
              <a:rPr lang="zh-TW" altLang="en-US" dirty="0" smtClean="0">
                <a:solidFill>
                  <a:srgbClr val="002060"/>
                </a:solidFill>
              </a:rPr>
              <a:t>，故如下圖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寬度需可以被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如圖有</a:t>
            </a:r>
            <a:r>
              <a:rPr lang="en-US" altLang="zh-TW" dirty="0" smtClean="0">
                <a:solidFill>
                  <a:srgbClr val="002060"/>
                </a:solidFill>
              </a:rPr>
              <a:t>4</a:t>
            </a:r>
            <a:r>
              <a:rPr lang="zh-TW" altLang="en-US" dirty="0" smtClean="0">
                <a:solidFill>
                  <a:srgbClr val="002060"/>
                </a:solidFill>
              </a:rPr>
              <a:t>個儀</a:t>
            </a:r>
            <a:r>
              <a:rPr lang="zh-TW" altLang="en-US" dirty="0">
                <a:solidFill>
                  <a:srgbClr val="002060"/>
                </a:solidFill>
              </a:rPr>
              <a:t>錶</a:t>
            </a:r>
            <a:r>
              <a:rPr lang="zh-TW" altLang="en-US" dirty="0" smtClean="0">
                <a:solidFill>
                  <a:srgbClr val="002060"/>
                </a:solidFill>
              </a:rPr>
              <a:t>板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，每個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</a:t>
            </a:r>
            <a:r>
              <a:rPr lang="en-US" altLang="zh-TW" dirty="0" smtClean="0">
                <a:solidFill>
                  <a:srgbClr val="002060"/>
                </a:solidFill>
              </a:rPr>
              <a:t>=6)</a:t>
            </a:r>
            <a:r>
              <a:rPr lang="zh-TW" altLang="en-US" dirty="0" smtClean="0">
                <a:solidFill>
                  <a:srgbClr val="002060"/>
                </a:solidFill>
              </a:rPr>
              <a:t>；如欲製作的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寬度無法被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整除，則需至</a:t>
            </a:r>
            <a:r>
              <a:rPr lang="en-US" altLang="zh-TW" dirty="0" smtClean="0">
                <a:solidFill>
                  <a:srgbClr val="002060"/>
                </a:solidFill>
              </a:rPr>
              <a:t>JSON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MODEL</a:t>
            </a:r>
            <a:r>
              <a:rPr lang="zh-TW" altLang="en-US" dirty="0" smtClean="0">
                <a:solidFill>
                  <a:srgbClr val="002060"/>
                </a:solidFill>
              </a:rPr>
              <a:t>手動更改。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132013" y="1773916"/>
            <a:ext cx="6003802" cy="2903041"/>
            <a:chOff x="373552" y="1773916"/>
            <a:chExt cx="6003802" cy="29030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552" y="1773916"/>
              <a:ext cx="6003802" cy="2903041"/>
            </a:xfrm>
            <a:prstGeom prst="rect">
              <a:avLst/>
            </a:prstGeom>
          </p:spPr>
        </p:pic>
        <p:cxnSp>
          <p:nvCxnSpPr>
            <p:cNvPr id="12" name="直線單箭頭接點 11"/>
            <p:cNvCxnSpPr/>
            <p:nvPr/>
          </p:nvCxnSpPr>
          <p:spPr>
            <a:xfrm>
              <a:off x="621323" y="4349262"/>
              <a:ext cx="5756031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2903195" y="4261459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Grid=24</a:t>
              </a: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621321" y="2368062"/>
              <a:ext cx="1430217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455395" y="2262736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width=6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5" y="521208"/>
            <a:ext cx="5271633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功能介紹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(1)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設定頁面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&amp;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一般設定</a:t>
            </a:r>
            <a:endParaRPr lang="en-US" altLang="zh-TW" sz="1800" b="1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95" y="1215447"/>
            <a:ext cx="4083318" cy="355143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82190" y="1811511"/>
            <a:ext cx="3076118" cy="201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設定包括：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一般設定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變數設定 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修改版本管理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Dashboard/Folder</a:t>
            </a:r>
            <a:r>
              <a:rPr lang="zh-TW" altLang="en-US" b="1" dirty="0" smtClean="0">
                <a:solidFill>
                  <a:srgbClr val="002060"/>
                </a:solidFill>
              </a:rPr>
              <a:t>權限管理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 JSON</a:t>
            </a:r>
            <a:r>
              <a:rPr lang="zh-TW" altLang="en-US" b="1" dirty="0" smtClean="0">
                <a:solidFill>
                  <a:srgbClr val="002060"/>
                </a:solidFill>
              </a:rPr>
              <a:t>語法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0" y="1067004"/>
            <a:ext cx="3306231" cy="296886"/>
          </a:xfrm>
          <a:prstGeom prst="rect">
            <a:avLst/>
          </a:prstGeom>
        </p:spPr>
      </p:pic>
      <p:cxnSp>
        <p:nvCxnSpPr>
          <p:cNvPr id="34" name="直線接點 33"/>
          <p:cNvCxnSpPr/>
          <p:nvPr/>
        </p:nvCxnSpPr>
        <p:spPr>
          <a:xfrm>
            <a:off x="1378975" y="1237284"/>
            <a:ext cx="0" cy="40394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378975" y="1629508"/>
            <a:ext cx="291812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06030" y="1203724"/>
            <a:ext cx="82395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FFFF00"/>
                </a:solidFill>
              </a:rPr>
              <a:t>一般設</a:t>
            </a:r>
            <a:r>
              <a:rPr lang="zh-TW" altLang="en-US" sz="1200" b="1" dirty="0">
                <a:solidFill>
                  <a:srgbClr val="FFFF00"/>
                </a:solidFill>
              </a:rPr>
              <a:t>定</a:t>
            </a:r>
            <a:endParaRPr lang="en-US" altLang="zh-TW" sz="1200" b="1" dirty="0" smtClean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388149" y="1594339"/>
            <a:ext cx="1349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079812" y="1992923"/>
            <a:ext cx="1300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標籤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很常用，見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P. )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6194132" y="2325886"/>
            <a:ext cx="920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所屬資料夾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4" name="投影片編號版面配置區 4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061038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功能介紹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(2)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變數設定</a:t>
            </a:r>
            <a:endParaRPr lang="en-US" altLang="zh-TW" sz="1800" b="1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3846" t="16307" r="194" b="4117"/>
          <a:stretch/>
        </p:blipFill>
        <p:spPr>
          <a:xfrm>
            <a:off x="3006174" y="2227665"/>
            <a:ext cx="5973703" cy="279195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304799" y="912928"/>
            <a:ext cx="4841632" cy="1135654"/>
            <a:chOff x="433753" y="957539"/>
            <a:chExt cx="4841632" cy="113565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753" y="1003152"/>
              <a:ext cx="4841632" cy="1090041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1515384" y="957539"/>
              <a:ext cx="82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rgbClr val="FFFF00"/>
                  </a:solidFill>
                </a:rPr>
                <a:t>變數</a:t>
              </a:r>
              <a:r>
                <a:rPr lang="zh-TW" altLang="en-US" sz="1200" b="1" dirty="0" smtClean="0">
                  <a:solidFill>
                    <a:srgbClr val="FFFF00"/>
                  </a:solidFill>
                </a:rPr>
                <a:t>設定</a:t>
              </a:r>
              <a:endParaRPr lang="en-US" altLang="zh-TW" sz="12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305476" y="989430"/>
              <a:ext cx="82395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新增變數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229458" y="1718193"/>
              <a:ext cx="1431680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變數名稱與語法敘述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</p:grpSp>
      <p:cxnSp>
        <p:nvCxnSpPr>
          <p:cNvPr id="19" name="直線單箭頭接點 18"/>
          <p:cNvCxnSpPr/>
          <p:nvPr/>
        </p:nvCxnSpPr>
        <p:spPr>
          <a:xfrm>
            <a:off x="4032738" y="1665349"/>
            <a:ext cx="401760" cy="6299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914044" y="2429820"/>
            <a:ext cx="2510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變數名稱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(e.g. STATION_NAME)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138246" y="2887457"/>
            <a:ext cx="592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資料</a:t>
            </a:r>
            <a:r>
              <a:rPr lang="zh-TW" altLang="en-US" sz="1000" b="1" dirty="0">
                <a:solidFill>
                  <a:srgbClr val="FFFF00"/>
                </a:solidFill>
              </a:rPr>
              <a:t>庫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40096" y="3049039"/>
            <a:ext cx="916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query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55308" y="4313959"/>
            <a:ext cx="2414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輸入語法後可於此看到查詢的結果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3253" y="2362500"/>
            <a:ext cx="2922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變數可將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類別資料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(tag)</a:t>
            </a:r>
            <a:r>
              <a:rPr lang="zh-TW" altLang="en-US" sz="1200" dirty="0" smtClean="0">
                <a:solidFill>
                  <a:srgbClr val="002060"/>
                </a:solidFill>
              </a:rPr>
              <a:t>做查詢篩選，並以此作為變數，應用於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圖表中。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528847" y="3285830"/>
            <a:ext cx="348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b="1" dirty="0">
                <a:solidFill>
                  <a:srgbClr val="FFFF00"/>
                </a:solidFill>
              </a:rPr>
              <a:t>(e.g. SHOW TAG VALUES WITH KEY =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“STATION_NAME”  </a:t>
            </a:r>
            <a:r>
              <a:rPr lang="en-US" altLang="zh-TW" sz="800" b="1" dirty="0">
                <a:solidFill>
                  <a:srgbClr val="FFFF00"/>
                </a:solidFill>
              </a:rPr>
              <a:t>WHERE MODEL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=‘CH7465E’ </a:t>
            </a:r>
            <a:r>
              <a:rPr lang="en-US" altLang="zh-TW" sz="800" b="1" dirty="0">
                <a:solidFill>
                  <a:srgbClr val="FFFF00"/>
                </a:solidFill>
              </a:rPr>
              <a:t>and STATION_TYPE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=‘WLAN’</a:t>
            </a:r>
            <a:r>
              <a:rPr lang="zh-TW" altLang="en-US" sz="8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800" b="1" dirty="0" smtClean="0">
                <a:solidFill>
                  <a:srgbClr val="00B0F0"/>
                </a:solidFill>
              </a:rPr>
              <a:t>※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 變數表示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MODEL CH7465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中所有的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WLAN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站名</a:t>
            </a:r>
            <a:endParaRPr lang="en-US" altLang="zh-TW" sz="800" b="1" dirty="0" smtClean="0">
              <a:solidFill>
                <a:srgbClr val="00B0F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6424246" y="3911211"/>
            <a:ext cx="73147" cy="40274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043706" y="3363681"/>
            <a:ext cx="402879" cy="118073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959282" y="3438165"/>
            <a:ext cx="1330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複製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dashoboard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7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297391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功能介紹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(2)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變數應用</a:t>
            </a:r>
            <a:endParaRPr lang="en-US" altLang="zh-TW" sz="1800" b="1" dirty="0" smtClean="0">
              <a:solidFill>
                <a:srgbClr val="00206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12207" y="868680"/>
            <a:ext cx="8732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2060"/>
                </a:solidFill>
              </a:rPr>
              <a:t>變數</a:t>
            </a:r>
            <a:r>
              <a:rPr lang="en-US" altLang="zh-TW" b="1" dirty="0" smtClean="0">
                <a:solidFill>
                  <a:srgbClr val="002060"/>
                </a:solidFill>
              </a:rPr>
              <a:t>$STATION_NAME</a:t>
            </a:r>
            <a:r>
              <a:rPr lang="zh-TW" altLang="en-US" b="1" dirty="0" smtClean="0">
                <a:solidFill>
                  <a:srgbClr val="002060"/>
                </a:solidFill>
              </a:rPr>
              <a:t>建立後，如何於</a:t>
            </a: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應用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1450" y="1169369"/>
            <a:ext cx="1733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1. Dashboard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上方出現選單可以選擇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09" y="1823494"/>
            <a:ext cx="1634688" cy="831292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827644" y="1723367"/>
            <a:ext cx="901485" cy="1266092"/>
            <a:chOff x="827644" y="1723367"/>
            <a:chExt cx="901485" cy="126609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43206" t="14250" r="47901" b="47749"/>
            <a:stretch/>
          </p:blipFill>
          <p:spPr>
            <a:xfrm>
              <a:off x="827644" y="1723367"/>
              <a:ext cx="901485" cy="1266092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874936" y="1734170"/>
              <a:ext cx="627493" cy="178649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2275991" y="1169369"/>
            <a:ext cx="1322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0000FF"/>
                </a:solidFill>
              </a:rPr>
              <a:t>2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. 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建立一個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，並完成變數設定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3854547" y="1310125"/>
            <a:ext cx="5125330" cy="840572"/>
            <a:chOff x="3854547" y="1814214"/>
            <a:chExt cx="5125330" cy="84057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547" y="1814214"/>
              <a:ext cx="5125330" cy="840572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8248752" y="2144478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5308208" y="1310125"/>
            <a:ext cx="363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在語句中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STATION_NAME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填入變數值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$STATION_NAME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3838530" y="2216590"/>
            <a:ext cx="5125330" cy="1183464"/>
            <a:chOff x="3838530" y="2216590"/>
            <a:chExt cx="5125330" cy="1183464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5"/>
            <a:srcRect r="18756"/>
            <a:stretch/>
          </p:blipFill>
          <p:spPr>
            <a:xfrm>
              <a:off x="3838530" y="2216590"/>
              <a:ext cx="5125330" cy="1161476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4438752" y="2320327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039790" y="2356413"/>
              <a:ext cx="25802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主標題填入變數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$STATION_NAME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656819" y="2846056"/>
              <a:ext cx="32194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選擇重複的變數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STATION_NAME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，並設定在水平方向最多重複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6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個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Panel(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超過的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往下一行，以此類推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  <p:pic>
        <p:nvPicPr>
          <p:cNvPr id="42" name="圖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602" y="3812082"/>
            <a:ext cx="6018300" cy="1076683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406134" y="3468594"/>
            <a:ext cx="4902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3.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例如當變數包含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9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站時，可呈現如下圖式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1787411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Introduction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56492" y="1004748"/>
            <a:ext cx="8658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600" dirty="0" smtClean="0">
                <a:solidFill>
                  <a:srgbClr val="002060"/>
                </a:solidFill>
              </a:rPr>
              <a:t>就定義上而言應屬於</a:t>
            </a:r>
            <a:r>
              <a:rPr lang="en-US" altLang="zh-TW" sz="1600" dirty="0" smtClean="0">
                <a:solidFill>
                  <a:srgbClr val="002060"/>
                </a:solidFill>
              </a:rPr>
              <a:t>NOSQL</a:t>
            </a:r>
            <a:r>
              <a:rPr lang="zh-TW" altLang="en-US" sz="1600" dirty="0" smtClean="0">
                <a:solidFill>
                  <a:srgbClr val="002060"/>
                </a:solidFill>
              </a:rPr>
              <a:t>資料庫，是一種</a:t>
            </a:r>
            <a:r>
              <a:rPr lang="en-US" altLang="zh-TW" sz="1600" b="1" dirty="0" smtClean="0">
                <a:solidFill>
                  <a:srgbClr val="002060"/>
                </a:solidFill>
              </a:rPr>
              <a:t>TSDB(Time-series database</a:t>
            </a:r>
            <a:r>
              <a:rPr lang="zh-TW" altLang="en-US" sz="1600" b="1" dirty="0" smtClean="0">
                <a:solidFill>
                  <a:srgbClr val="002060"/>
                </a:solidFill>
              </a:rPr>
              <a:t>，時序型資料庫</a:t>
            </a:r>
            <a:r>
              <a:rPr lang="en-US" altLang="zh-TW" sz="1600" b="1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，對於含時間相關的資料提供時間相關的轉換處理與查詢。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600" dirty="0" smtClean="0">
                <a:solidFill>
                  <a:srgbClr val="002060"/>
                </a:solidFill>
              </a:rPr>
              <a:t>特點在於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動態綱要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不須先行定義</a:t>
            </a:r>
            <a:r>
              <a:rPr lang="en-US" altLang="zh-TW" sz="1600" dirty="0" smtClean="0">
                <a:solidFill>
                  <a:srgbClr val="002060"/>
                </a:solidFill>
              </a:rPr>
              <a:t>Schema)</a:t>
            </a:r>
            <a:r>
              <a:rPr lang="zh-TW" altLang="en-US" sz="1600" dirty="0" smtClean="0">
                <a:solidFill>
                  <a:srgbClr val="002060"/>
                </a:solidFill>
              </a:rPr>
              <a:t>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提供</a:t>
            </a:r>
            <a:r>
              <a:rPr lang="en-US" altLang="zh-TW" sz="1600" b="1" dirty="0" smtClean="0">
                <a:solidFill>
                  <a:srgbClr val="0000FF"/>
                </a:solidFill>
              </a:rPr>
              <a:t>SQL-like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語法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大部</a:t>
            </a:r>
            <a:r>
              <a:rPr lang="zh-TW" altLang="en-US" sz="1600" dirty="0">
                <a:solidFill>
                  <a:srgbClr val="002060"/>
                </a:solidFill>
              </a:rPr>
              <a:t>分</a:t>
            </a:r>
            <a:r>
              <a:rPr lang="zh-TW" altLang="en-US" sz="1600" dirty="0" smtClean="0">
                <a:solidFill>
                  <a:srgbClr val="002060"/>
                </a:solidFill>
              </a:rPr>
              <a:t>查詢可實現，但部分</a:t>
            </a:r>
            <a:r>
              <a:rPr lang="en-US" altLang="zh-TW" sz="1600" dirty="0" smtClean="0">
                <a:solidFill>
                  <a:srgbClr val="002060"/>
                </a:solidFill>
              </a:rPr>
              <a:t>SQL</a:t>
            </a:r>
            <a:r>
              <a:rPr lang="zh-TW" altLang="en-US" sz="1600" dirty="0" smtClean="0">
                <a:solidFill>
                  <a:srgbClr val="002060"/>
                </a:solidFill>
              </a:rPr>
              <a:t>語法無法實現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、無提供</a:t>
            </a:r>
            <a:r>
              <a:rPr lang="en-US" altLang="zh-TW" sz="1600" dirty="0" smtClean="0">
                <a:solidFill>
                  <a:srgbClr val="002060"/>
                </a:solidFill>
              </a:rPr>
              <a:t>JOIN</a:t>
            </a:r>
            <a:r>
              <a:rPr lang="zh-TW" altLang="en-US" sz="1600" dirty="0" smtClean="0">
                <a:solidFill>
                  <a:srgbClr val="002060"/>
                </a:solidFill>
              </a:rPr>
              <a:t>查詢、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適合處理即時輸入資料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海量資料的輸入也是</a:t>
            </a:r>
            <a:r>
              <a:rPr lang="en-US" altLang="zh-TW" sz="1600" dirty="0" smtClean="0">
                <a:solidFill>
                  <a:srgbClr val="002060"/>
                </a:solidFill>
              </a:rPr>
              <a:t>TSDB</a:t>
            </a:r>
            <a:r>
              <a:rPr lang="zh-TW" altLang="en-US" sz="1600" dirty="0" smtClean="0">
                <a:solidFill>
                  <a:srgbClr val="002060"/>
                </a:solidFill>
              </a:rPr>
              <a:t>的特點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、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可支援自動</a:t>
            </a:r>
            <a:r>
              <a:rPr lang="en-US" altLang="zh-TW" sz="1600" b="1" dirty="0" err="1" smtClean="0">
                <a:solidFill>
                  <a:srgbClr val="0000FF"/>
                </a:solidFill>
              </a:rPr>
              <a:t>sharding</a:t>
            </a:r>
            <a:r>
              <a:rPr lang="en-US" altLang="zh-TW" sz="1600" dirty="0" smtClean="0">
                <a:solidFill>
                  <a:srgbClr val="002060"/>
                </a:solidFill>
              </a:rPr>
              <a:t>(</a:t>
            </a:r>
            <a:r>
              <a:rPr lang="zh-TW" altLang="en-US" sz="1600" dirty="0" smtClean="0">
                <a:solidFill>
                  <a:srgbClr val="002060"/>
                </a:solidFill>
              </a:rPr>
              <a:t>水平擴充，但目前</a:t>
            </a:r>
            <a:r>
              <a:rPr lang="en-US" altLang="zh-TW" sz="16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600" dirty="0" smtClean="0">
                <a:solidFill>
                  <a:srgbClr val="002060"/>
                </a:solidFill>
              </a:rPr>
              <a:t>只適用於</a:t>
            </a:r>
            <a:r>
              <a:rPr lang="en-US" altLang="zh-TW" sz="1600" dirty="0" smtClean="0">
                <a:solidFill>
                  <a:srgbClr val="002060"/>
                </a:solidFill>
              </a:rPr>
              <a:t>enterprise</a:t>
            </a:r>
            <a:r>
              <a:rPr lang="zh-TW" altLang="en-US" sz="1600" dirty="0" smtClean="0">
                <a:solidFill>
                  <a:srgbClr val="002060"/>
                </a:solidFill>
              </a:rPr>
              <a:t>版本</a:t>
            </a:r>
            <a:r>
              <a:rPr lang="en-US" altLang="zh-TW" sz="1600" dirty="0" smtClean="0">
                <a:solidFill>
                  <a:srgbClr val="002060"/>
                </a:solidFill>
              </a:rPr>
              <a:t>)</a:t>
            </a:r>
            <a:r>
              <a:rPr lang="zh-TW" altLang="en-US" sz="1600" dirty="0" smtClean="0">
                <a:solidFill>
                  <a:srgbClr val="002060"/>
                </a:solidFill>
              </a:rPr>
              <a:t>。</a:t>
            </a:r>
            <a:endParaRPr lang="en-US" altLang="zh-TW" sz="1600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600" dirty="0" smtClean="0">
                <a:solidFill>
                  <a:srgbClr val="002060"/>
                </a:solidFill>
              </a:rPr>
              <a:t>與視覺化介面</a:t>
            </a:r>
            <a:r>
              <a:rPr lang="en-US" altLang="zh-TW" sz="16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600" dirty="0" smtClean="0">
                <a:solidFill>
                  <a:srgbClr val="002060"/>
                </a:solidFill>
              </a:rPr>
              <a:t>有相當好的適配，對於時間處理十分容易。</a:t>
            </a:r>
            <a:endParaRPr lang="en-US" altLang="zh-TW" sz="1600" dirty="0" smtClean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4154254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功能介紹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(3)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使用者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/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群組權限</a:t>
            </a:r>
            <a:endParaRPr lang="en-US" altLang="zh-TW" sz="1800" b="1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20006" y="966219"/>
            <a:ext cx="827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提供了使用者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群組有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三種權限。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為最高權限，除了編輯外，使用者新增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變更權限、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使用權限皆可使用。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僅可使用編輯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僅可觀看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，無編輯、系統管理等權限</a:t>
            </a:r>
            <a:r>
              <a:rPr lang="zh-TW" altLang="en-US" sz="1200" dirty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20006" y="2264087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4" y="2287794"/>
            <a:ext cx="5287108" cy="10899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0005" y="3694299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下所有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74" y="3694299"/>
            <a:ext cx="4088057" cy="11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4154254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功能介紹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(4)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–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JSON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MODEL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18" y="1078522"/>
            <a:ext cx="6048483" cy="349347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26929" y="1078522"/>
            <a:ext cx="2452147" cy="11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每個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都有自己的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格式，包含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layout</a:t>
            </a:r>
            <a:r>
              <a:rPr lang="zh-TW" altLang="en-US" sz="1200" dirty="0" smtClean="0">
                <a:solidFill>
                  <a:srgbClr val="002060"/>
                </a:solidFill>
              </a:rPr>
              <a:t>配置與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長度、寬度、座標等。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2024341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rgbClr val="002060"/>
                </a:solidFill>
              </a:rPr>
              <a:t>第三方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Plugin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社群提供了第三方開發的其他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Plugin</a:t>
            </a:r>
            <a:r>
              <a:rPr lang="zh-TW" altLang="en-US" sz="1200" dirty="0" smtClean="0">
                <a:solidFill>
                  <a:srgbClr val="002060"/>
                </a:solidFill>
              </a:rPr>
              <a:t>，可至</a:t>
            </a:r>
            <a:r>
              <a:rPr lang="en-US" altLang="zh-TW" sz="1200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grafana.com/grafana/plugins</a:t>
            </a:r>
            <a:r>
              <a:rPr lang="zh-TW" altLang="en-US" sz="1200" dirty="0" smtClean="0">
                <a:solidFill>
                  <a:srgbClr val="002060"/>
                </a:solidFill>
              </a:rPr>
              <a:t>選擇，並依照裡面指示安裝。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51795" t="9676" r="9615" b="15040"/>
          <a:stretch/>
        </p:blipFill>
        <p:spPr>
          <a:xfrm>
            <a:off x="2096406" y="1348153"/>
            <a:ext cx="5159167" cy="330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45561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Container Exited(1) error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7046" y="1309650"/>
            <a:ext cx="222697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</a:t>
            </a:r>
            <a:r>
              <a:rPr lang="en-US" altLang="zh-TW" b="1" dirty="0" err="1" smtClean="0">
                <a:solidFill>
                  <a:schemeClr val="bg1"/>
                </a:solidFill>
              </a:rPr>
              <a:t>ocker</a:t>
            </a:r>
            <a:r>
              <a:rPr lang="en-US" altLang="zh-TW" b="1" dirty="0" smtClean="0">
                <a:solidFill>
                  <a:schemeClr val="bg1"/>
                </a:solidFill>
              </a:rPr>
              <a:t> stop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47045" y="1760495"/>
            <a:ext cx="2226977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</a:t>
            </a:r>
            <a:r>
              <a:rPr lang="en-US" altLang="zh-TW" b="1" dirty="0" err="1" smtClean="0">
                <a:solidFill>
                  <a:schemeClr val="bg1"/>
                </a:solidFill>
              </a:rPr>
              <a:t>ocker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err="1" smtClean="0">
                <a:solidFill>
                  <a:schemeClr val="bg1"/>
                </a:solidFill>
              </a:rPr>
              <a:t>rm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9453" y="2529834"/>
            <a:ext cx="369404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</a:t>
            </a:r>
            <a:r>
              <a:rPr lang="en-US" altLang="zh-TW" b="1" dirty="0" err="1" smtClean="0">
                <a:solidFill>
                  <a:schemeClr val="bg1"/>
                </a:solidFill>
              </a:rPr>
              <a:t>ocker</a:t>
            </a:r>
            <a:r>
              <a:rPr lang="en-US" altLang="zh-TW" b="1" dirty="0" smtClean="0">
                <a:solidFill>
                  <a:schemeClr val="bg1"/>
                </a:solidFill>
              </a:rPr>
              <a:t> volume create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-storage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59453" y="3052597"/>
            <a:ext cx="369404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</a:t>
            </a:r>
            <a:r>
              <a:rPr lang="en-US" altLang="zh-TW" b="1" dirty="0" err="1" smtClean="0">
                <a:solidFill>
                  <a:schemeClr val="bg1"/>
                </a:solidFill>
              </a:rPr>
              <a:t>ocker</a:t>
            </a:r>
            <a:r>
              <a:rPr lang="en-US" altLang="zh-TW" b="1" dirty="0" smtClean="0">
                <a:solidFill>
                  <a:schemeClr val="bg1"/>
                </a:solidFill>
              </a:rPr>
              <a:t> volume ls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9453" y="3893857"/>
            <a:ext cx="8409886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</a:t>
            </a:r>
            <a:r>
              <a:rPr lang="en-US" altLang="zh-TW" b="1" dirty="0" err="1" smtClean="0">
                <a:solidFill>
                  <a:schemeClr val="bg1"/>
                </a:solidFill>
              </a:rPr>
              <a:t>ocker</a:t>
            </a:r>
            <a:r>
              <a:rPr lang="en-US" altLang="zh-TW" b="1" dirty="0" smtClean="0">
                <a:solidFill>
                  <a:schemeClr val="bg1"/>
                </a:solidFill>
              </a:rPr>
              <a:t> run --restart=always -d -p 3000:3000 --name=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 -v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-storage:/</a:t>
            </a:r>
            <a:r>
              <a:rPr lang="en-US" altLang="zh-TW" b="1" dirty="0" err="1" smtClean="0">
                <a:solidFill>
                  <a:schemeClr val="bg1"/>
                </a:solidFill>
              </a:rPr>
              <a:t>var</a:t>
            </a:r>
            <a:r>
              <a:rPr lang="en-US" altLang="zh-TW" b="1" dirty="0" smtClean="0">
                <a:solidFill>
                  <a:schemeClr val="bg1"/>
                </a:solidFill>
              </a:rPr>
              <a:t>/lib/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刪掉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7606" y="209897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重啟前先打開儲存的資料與設定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53501" y="3038811"/>
            <a:ext cx="7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確認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67606" y="347675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重新</a:t>
            </a:r>
            <a:r>
              <a:rPr lang="en-US" altLang="zh-TW" sz="1200" dirty="0" smtClean="0">
                <a:solidFill>
                  <a:srgbClr val="002060"/>
                </a:solidFill>
              </a:rPr>
              <a:t>Create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0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45561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Alert system </a:t>
            </a:r>
            <a:r>
              <a:rPr lang="en-US" altLang="zh-TW" sz="1800" b="1" smtClean="0">
                <a:solidFill>
                  <a:srgbClr val="002060"/>
                </a:solidFill>
              </a:rPr>
              <a:t>SMTP settings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7586" r="73146" b="40409"/>
          <a:stretch/>
        </p:blipFill>
        <p:spPr>
          <a:xfrm>
            <a:off x="308225" y="1043752"/>
            <a:ext cx="8214132" cy="2212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5" y="3420117"/>
            <a:ext cx="8214132" cy="8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45561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Image </a:t>
            </a:r>
            <a:r>
              <a:rPr lang="en-US" altLang="zh-TW" sz="1800" b="1" dirty="0" err="1" smtClean="0">
                <a:solidFill>
                  <a:srgbClr val="002060"/>
                </a:solidFill>
              </a:rPr>
              <a:t>timezone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 problem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1017" y="1862703"/>
            <a:ext cx="347015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 exec it -u root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 bash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67606" y="868680"/>
            <a:ext cx="85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alert</a:t>
            </a:r>
            <a:r>
              <a:rPr lang="zh-TW" altLang="en-US" sz="1200" dirty="0" smtClean="0">
                <a:solidFill>
                  <a:srgbClr val="002060"/>
                </a:solidFill>
              </a:rPr>
              <a:t>發報</a:t>
            </a:r>
            <a:r>
              <a:rPr lang="en-US" altLang="zh-TW" sz="1200" dirty="0" smtClean="0">
                <a:solidFill>
                  <a:srgbClr val="002060"/>
                </a:solidFill>
              </a:rPr>
              <a:t>mail</a:t>
            </a:r>
            <a:r>
              <a:rPr lang="zh-TW" altLang="en-US" sz="1200" dirty="0" smtClean="0">
                <a:solidFill>
                  <a:srgbClr val="002060"/>
                </a:solidFill>
              </a:rPr>
              <a:t>時出現時區不同步的現象，原因為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image</a:t>
            </a:r>
            <a:r>
              <a:rPr lang="zh-TW" altLang="en-US" sz="1200" dirty="0" smtClean="0">
                <a:solidFill>
                  <a:srgbClr val="002060"/>
                </a:solidFill>
              </a:rPr>
              <a:t>上時區使用的是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docker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預設的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時區，此時有兩種方法進行修改：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791167" y="1831925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21017" y="2230901"/>
            <a:ext cx="242218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dpkg</a:t>
            </a:r>
            <a:r>
              <a:rPr lang="en-US" altLang="zh-TW" b="1" dirty="0">
                <a:solidFill>
                  <a:schemeClr val="bg1"/>
                </a:solidFill>
              </a:rPr>
              <a:t>-reconfigure </a:t>
            </a:r>
            <a:r>
              <a:rPr lang="en-US" altLang="zh-TW" b="1" dirty="0" err="1">
                <a:solidFill>
                  <a:schemeClr val="bg1"/>
                </a:solidFill>
              </a:rPr>
              <a:t>tzdata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743201" y="2169346"/>
            <a:ext cx="500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進入互動介面，並依序選擇</a:t>
            </a:r>
            <a:r>
              <a:rPr lang="en-US" altLang="zh-TW" sz="1200" dirty="0" smtClean="0">
                <a:solidFill>
                  <a:srgbClr val="002060"/>
                </a:solidFill>
              </a:rPr>
              <a:t>Asia</a:t>
            </a:r>
            <a:r>
              <a:rPr lang="zh-TW" altLang="en-US" sz="12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200" dirty="0" smtClean="0">
                <a:solidFill>
                  <a:srgbClr val="002060"/>
                </a:solidFill>
              </a:rPr>
              <a:t>Taipei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38845" y="1493371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method1.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使用重新配置時區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38844" y="2681697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method2.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直接修改時區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21017" y="3431168"/>
            <a:ext cx="347015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Echo “Asia/Taipei” &gt; /</a:t>
            </a:r>
            <a:r>
              <a:rPr lang="en-US" altLang="zh-TW" b="1" dirty="0" err="1" smtClean="0">
                <a:solidFill>
                  <a:schemeClr val="bg1"/>
                </a:solidFill>
              </a:rPr>
              <a:t>etc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en-US" altLang="zh-TW" b="1" dirty="0" err="1" smtClean="0">
                <a:solidFill>
                  <a:schemeClr val="bg1"/>
                </a:solidFill>
              </a:rPr>
              <a:t>timezone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1017" y="3043100"/>
            <a:ext cx="347015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 exec it –u root </a:t>
            </a:r>
            <a:r>
              <a:rPr lang="en-US" altLang="zh-TW" b="1" dirty="0" err="1" smtClean="0">
                <a:solidFill>
                  <a:schemeClr val="bg1"/>
                </a:solidFill>
              </a:rPr>
              <a:t>grafana</a:t>
            </a:r>
            <a:r>
              <a:rPr lang="en-US" altLang="zh-TW" b="1" dirty="0" smtClean="0">
                <a:solidFill>
                  <a:schemeClr val="bg1"/>
                </a:solidFill>
              </a:rPr>
              <a:t> bash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791167" y="3012322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21017" y="3818340"/>
            <a:ext cx="378864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dpkg</a:t>
            </a:r>
            <a:r>
              <a:rPr lang="en-US" altLang="zh-TW" b="1" dirty="0">
                <a:solidFill>
                  <a:schemeClr val="bg1"/>
                </a:solidFill>
              </a:rPr>
              <a:t>-reconfigure -</a:t>
            </a:r>
            <a:r>
              <a:rPr lang="en-US" altLang="zh-TW" b="1" dirty="0" smtClean="0">
                <a:solidFill>
                  <a:schemeClr val="bg1"/>
                </a:solidFill>
              </a:rPr>
              <a:t>f </a:t>
            </a:r>
            <a:r>
              <a:rPr lang="en-US" altLang="zh-TW" b="1" dirty="0" err="1" smtClean="0">
                <a:solidFill>
                  <a:schemeClr val="bg1"/>
                </a:solidFill>
              </a:rPr>
              <a:t>noninteractive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err="1" smtClean="0">
                <a:solidFill>
                  <a:schemeClr val="bg1"/>
                </a:solidFill>
              </a:rPr>
              <a:t>tzdata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38844" y="4320917"/>
            <a:ext cx="86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Check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25480" y="4351695"/>
            <a:ext cx="708111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date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4434393" y="4336918"/>
            <a:ext cx="4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CST</a:t>
            </a:r>
            <a:r>
              <a:rPr lang="zh-TW" altLang="en-US" sz="1200" dirty="0" smtClean="0">
                <a:solidFill>
                  <a:srgbClr val="002060"/>
                </a:solidFill>
              </a:rPr>
              <a:t>即代表成功，出現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則表示未修改完成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87969" r="52425"/>
          <a:stretch/>
        </p:blipFill>
        <p:spPr>
          <a:xfrm>
            <a:off x="1785971" y="4351695"/>
            <a:ext cx="2648422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五邊形 4"/>
          <p:cNvSpPr/>
          <p:nvPr/>
        </p:nvSpPr>
        <p:spPr>
          <a:xfrm>
            <a:off x="-54864" y="521208"/>
            <a:ext cx="3743286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Alert: Notification(for email)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937047"/>
            <a:ext cx="7661222" cy="41761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84046" y="2458004"/>
            <a:ext cx="1021080" cy="13716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84046" y="2656124"/>
            <a:ext cx="1021080" cy="13716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84046" y="2854244"/>
            <a:ext cx="1021080" cy="13716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84046" y="3052364"/>
            <a:ext cx="1021080" cy="13716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27791" y="2369474"/>
            <a:ext cx="2241001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FFFF00"/>
                </a:solidFill>
              </a:rPr>
              <a:t>表默認此設定為</a:t>
            </a:r>
            <a:r>
              <a:rPr lang="en-US" altLang="zh-TW" sz="1000" dirty="0" smtClean="0">
                <a:solidFill>
                  <a:srgbClr val="FFFF00"/>
                </a:solidFill>
              </a:rPr>
              <a:t>default notification</a:t>
            </a:r>
            <a:endParaRPr lang="en-US" altLang="zh-TW" sz="1000" dirty="0">
              <a:solidFill>
                <a:srgbClr val="FFFF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27790" y="2559420"/>
            <a:ext cx="2241001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FFFF00"/>
                </a:solidFill>
              </a:rPr>
              <a:t>是否可發送圖片</a:t>
            </a:r>
            <a:endParaRPr lang="en-US" altLang="zh-TW" sz="10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27789" y="2749366"/>
            <a:ext cx="2241001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FFFF00"/>
                </a:solidFill>
              </a:rPr>
              <a:t>開啟表示發送恢復</a:t>
            </a:r>
            <a:r>
              <a:rPr lang="en-US" altLang="zh-TW" sz="1000" dirty="0" smtClean="0">
                <a:solidFill>
                  <a:srgbClr val="FFFF00"/>
                </a:solidFill>
              </a:rPr>
              <a:t>email</a:t>
            </a:r>
            <a:endParaRPr lang="en-US" altLang="zh-TW" sz="1000" dirty="0">
              <a:solidFill>
                <a:srgbClr val="FFFF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27788" y="2939312"/>
            <a:ext cx="3201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FFFF00"/>
                </a:solidFill>
              </a:rPr>
              <a:t>開啟需設置發送間隔，標示發送</a:t>
            </a:r>
            <a:r>
              <a:rPr lang="en-US" altLang="zh-TW" sz="1000" dirty="0" smtClean="0">
                <a:solidFill>
                  <a:srgbClr val="FFFF00"/>
                </a:solidFill>
              </a:rPr>
              <a:t>alert</a:t>
            </a:r>
            <a:r>
              <a:rPr lang="zh-TW" altLang="en-US" sz="1000" dirty="0" smtClean="0">
                <a:solidFill>
                  <a:srgbClr val="FFFF00"/>
                </a:solidFill>
              </a:rPr>
              <a:t>的間隔。關閉則默認警報發生只會發送一次</a:t>
            </a:r>
            <a:r>
              <a:rPr lang="en-US" altLang="zh-TW" sz="1000" dirty="0">
                <a:solidFill>
                  <a:srgbClr val="FFFF00"/>
                </a:solidFill>
              </a:rPr>
              <a:t>alert</a:t>
            </a:r>
          </a:p>
        </p:txBody>
      </p:sp>
    </p:spTree>
    <p:extLst>
      <p:ext uri="{BB962C8B-B14F-4D97-AF65-F5344CB8AC3E}">
        <p14:creationId xmlns:p14="http://schemas.microsoft.com/office/powerpoint/2010/main" val="29480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4" y="521208"/>
            <a:ext cx="3743286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Alert rule (for email)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080713"/>
            <a:ext cx="8625760" cy="366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7046" y="1665368"/>
            <a:ext cx="182041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99186" y="1665368"/>
            <a:ext cx="95173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612646" y="1665368"/>
            <a:ext cx="76123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56086" y="1966924"/>
            <a:ext cx="3382514" cy="1172515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7046" y="3351473"/>
            <a:ext cx="2330954" cy="161348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17046" y="3550156"/>
            <a:ext cx="2330954" cy="161348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17046" y="4297416"/>
            <a:ext cx="1439414" cy="206004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212684" y="1372139"/>
            <a:ext cx="1208189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設定</a:t>
            </a:r>
            <a:r>
              <a:rPr lang="en-US" altLang="zh-TW" sz="900" dirty="0" smtClean="0">
                <a:solidFill>
                  <a:srgbClr val="FFFF00"/>
                </a:solidFill>
              </a:rPr>
              <a:t>Alarm</a:t>
            </a:r>
            <a:r>
              <a:rPr lang="zh-TW" altLang="en-US" sz="900" dirty="0" smtClean="0">
                <a:solidFill>
                  <a:srgbClr val="FFFF00"/>
                </a:solidFill>
              </a:rPr>
              <a:t>名</a:t>
            </a:r>
            <a:r>
              <a:rPr lang="zh-TW" altLang="en-US" sz="900" dirty="0">
                <a:solidFill>
                  <a:srgbClr val="FFFF00"/>
                </a:solidFill>
              </a:rPr>
              <a:t>稱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65476" y="1385100"/>
            <a:ext cx="12081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設定多久查詢一次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373880" y="1459093"/>
            <a:ext cx="3787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>
                <a:solidFill>
                  <a:srgbClr val="FFFF00"/>
                </a:solidFill>
              </a:rPr>
              <a:t>偵查</a:t>
            </a:r>
            <a:r>
              <a:rPr lang="zh-TW" altLang="en-US" sz="900" dirty="0" smtClean="0">
                <a:solidFill>
                  <a:srgbClr val="FFFF00"/>
                </a:solidFill>
              </a:rPr>
              <a:t>狀態</a:t>
            </a:r>
            <a:r>
              <a:rPr lang="en-US" altLang="zh-TW" sz="900" dirty="0" smtClean="0">
                <a:solidFill>
                  <a:srgbClr val="FFFF00"/>
                </a:solidFill>
              </a:rPr>
              <a:t>:</a:t>
            </a:r>
            <a:r>
              <a:rPr lang="zh-TW" altLang="en-US" sz="900" dirty="0" smtClean="0">
                <a:solidFill>
                  <a:srgbClr val="FFFF00"/>
                </a:solidFill>
              </a:rPr>
              <a:t> 查詢後會先進入偵查狀態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此時為</a:t>
            </a:r>
            <a:r>
              <a:rPr lang="en-US" altLang="zh-TW" sz="900" dirty="0" smtClean="0">
                <a:solidFill>
                  <a:srgbClr val="FFFF00"/>
                </a:solidFill>
              </a:rPr>
              <a:t>pending)</a:t>
            </a:r>
            <a:r>
              <a:rPr lang="zh-TW" altLang="en-US" sz="900" dirty="0" smtClean="0">
                <a:solidFill>
                  <a:srgbClr val="FFFF00"/>
                </a:solidFill>
              </a:rPr>
              <a:t>，當此狀態結束仍為</a:t>
            </a:r>
            <a:r>
              <a:rPr lang="en-US" altLang="zh-TW" sz="900" dirty="0" smtClean="0">
                <a:solidFill>
                  <a:srgbClr val="FFFF00"/>
                </a:solidFill>
              </a:rPr>
              <a:t>alert</a:t>
            </a:r>
            <a:r>
              <a:rPr lang="zh-TW" altLang="en-US" sz="900" dirty="0" smtClean="0">
                <a:solidFill>
                  <a:srgbClr val="FFFF00"/>
                </a:solidFill>
              </a:rPr>
              <a:t>狀態，才會發出</a:t>
            </a:r>
            <a:r>
              <a:rPr lang="en-US" altLang="zh-TW" sz="900" dirty="0" smtClean="0">
                <a:solidFill>
                  <a:srgbClr val="FFFF00"/>
                </a:solidFill>
              </a:rPr>
              <a:t>alarm</a:t>
            </a:r>
            <a:r>
              <a:rPr lang="zh-TW" altLang="en-US" sz="900" dirty="0" smtClean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如要即時發出，可設為</a:t>
            </a:r>
            <a:r>
              <a:rPr lang="en-US" altLang="zh-TW" sz="900" dirty="0" smtClean="0">
                <a:solidFill>
                  <a:srgbClr val="FFFF00"/>
                </a:solidFill>
              </a:rPr>
              <a:t>0)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5740" y="1924696"/>
            <a:ext cx="2933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查詢內容：主要設定前面圖表欲查詢的項目與上下限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l="20295" t="28929" r="70341" b="66499"/>
          <a:stretch/>
        </p:blipFill>
        <p:spPr>
          <a:xfrm>
            <a:off x="4320540" y="2572434"/>
            <a:ext cx="1577340" cy="327374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>
            <a:off x="4869180" y="2465591"/>
            <a:ext cx="0" cy="213685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228306" y="2228442"/>
            <a:ext cx="9867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欲查詢的</a:t>
            </a:r>
            <a:r>
              <a:rPr lang="en-US" altLang="zh-TW" sz="900" dirty="0" smtClean="0">
                <a:solidFill>
                  <a:srgbClr val="FFFF00"/>
                </a:solidFill>
              </a:rPr>
              <a:t>series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5169376" y="2850205"/>
            <a:ext cx="0" cy="129215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373880" y="2924316"/>
            <a:ext cx="1805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查詢起始時間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依現在時間回推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539740" y="2465590"/>
            <a:ext cx="0" cy="213685"/>
          </a:xfrm>
          <a:prstGeom prst="straightConnector1">
            <a:avLst/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179298" y="2224778"/>
            <a:ext cx="1805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查詢結束時間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依現在時間回推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4" y="521208"/>
            <a:ext cx="3743286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Alert rule (for email)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5" y="1080713"/>
            <a:ext cx="8625760" cy="366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7046" y="1665368"/>
            <a:ext cx="182041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99186" y="1665368"/>
            <a:ext cx="95173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612646" y="1665368"/>
            <a:ext cx="761234" cy="155811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56086" y="1966924"/>
            <a:ext cx="3382514" cy="1172515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7046" y="3351473"/>
            <a:ext cx="2330954" cy="161348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17046" y="3550156"/>
            <a:ext cx="2330954" cy="161348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17046" y="4297416"/>
            <a:ext cx="1439414" cy="206004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212684" y="1372139"/>
            <a:ext cx="1208189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設定</a:t>
            </a:r>
            <a:r>
              <a:rPr lang="en-US" altLang="zh-TW" sz="900" dirty="0" smtClean="0">
                <a:solidFill>
                  <a:srgbClr val="FFFF00"/>
                </a:solidFill>
              </a:rPr>
              <a:t>Alarm</a:t>
            </a:r>
            <a:r>
              <a:rPr lang="zh-TW" altLang="en-US" sz="900" dirty="0" smtClean="0">
                <a:solidFill>
                  <a:srgbClr val="FFFF00"/>
                </a:solidFill>
              </a:rPr>
              <a:t>名</a:t>
            </a:r>
            <a:r>
              <a:rPr lang="zh-TW" altLang="en-US" sz="900" dirty="0">
                <a:solidFill>
                  <a:srgbClr val="FFFF00"/>
                </a:solidFill>
              </a:rPr>
              <a:t>稱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65476" y="1385100"/>
            <a:ext cx="12081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設定多久查詢一次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373880" y="1459093"/>
            <a:ext cx="3787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>
                <a:solidFill>
                  <a:srgbClr val="FFFF00"/>
                </a:solidFill>
              </a:rPr>
              <a:t>偵查</a:t>
            </a:r>
            <a:r>
              <a:rPr lang="zh-TW" altLang="en-US" sz="900" dirty="0" smtClean="0">
                <a:solidFill>
                  <a:srgbClr val="FFFF00"/>
                </a:solidFill>
              </a:rPr>
              <a:t>狀態</a:t>
            </a:r>
            <a:r>
              <a:rPr lang="en-US" altLang="zh-TW" sz="900" dirty="0" smtClean="0">
                <a:solidFill>
                  <a:srgbClr val="FFFF00"/>
                </a:solidFill>
              </a:rPr>
              <a:t>:</a:t>
            </a:r>
            <a:r>
              <a:rPr lang="zh-TW" altLang="en-US" sz="900" dirty="0" smtClean="0">
                <a:solidFill>
                  <a:srgbClr val="FFFF00"/>
                </a:solidFill>
              </a:rPr>
              <a:t> 查詢後會先進入偵查狀態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此時為</a:t>
            </a:r>
            <a:r>
              <a:rPr lang="en-US" altLang="zh-TW" sz="900" dirty="0" smtClean="0">
                <a:solidFill>
                  <a:srgbClr val="FFFF00"/>
                </a:solidFill>
              </a:rPr>
              <a:t>pending)</a:t>
            </a:r>
            <a:r>
              <a:rPr lang="zh-TW" altLang="en-US" sz="900" dirty="0" smtClean="0">
                <a:solidFill>
                  <a:srgbClr val="FFFF00"/>
                </a:solidFill>
              </a:rPr>
              <a:t>，當此狀態結束仍為</a:t>
            </a:r>
            <a:r>
              <a:rPr lang="en-US" altLang="zh-TW" sz="900" dirty="0" smtClean="0">
                <a:solidFill>
                  <a:srgbClr val="FFFF00"/>
                </a:solidFill>
              </a:rPr>
              <a:t>alert</a:t>
            </a:r>
            <a:r>
              <a:rPr lang="zh-TW" altLang="en-US" sz="900" dirty="0" smtClean="0">
                <a:solidFill>
                  <a:srgbClr val="FFFF00"/>
                </a:solidFill>
              </a:rPr>
              <a:t>狀態，才會發出</a:t>
            </a:r>
            <a:r>
              <a:rPr lang="en-US" altLang="zh-TW" sz="900" dirty="0" smtClean="0">
                <a:solidFill>
                  <a:srgbClr val="FFFF00"/>
                </a:solidFill>
              </a:rPr>
              <a:t>alarm</a:t>
            </a:r>
            <a:r>
              <a:rPr lang="zh-TW" altLang="en-US" sz="900" dirty="0" smtClean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如要即時發出，可設為</a:t>
            </a:r>
            <a:r>
              <a:rPr lang="en-US" altLang="zh-TW" sz="900" dirty="0" smtClean="0">
                <a:solidFill>
                  <a:srgbClr val="FFFF00"/>
                </a:solidFill>
              </a:rPr>
              <a:t>0)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38600" y="1993276"/>
            <a:ext cx="2933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rgbClr val="FFFF00"/>
                </a:solidFill>
              </a:rPr>
              <a:t>查詢內容：主要設定前面圖表欲查詢的項目與上下限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038600" y="2293358"/>
            <a:ext cx="35585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900" dirty="0" smtClean="0">
                <a:solidFill>
                  <a:srgbClr val="FFFF00"/>
                </a:solidFill>
              </a:rPr>
              <a:t>※</a:t>
            </a:r>
            <a:r>
              <a:rPr lang="zh-TW" altLang="en-US" sz="900" dirty="0" smtClean="0">
                <a:solidFill>
                  <a:srgbClr val="FFFF00"/>
                </a:solidFill>
              </a:rPr>
              <a:t>注意，因為查詢時間範圍只能依動態查詢，無法設定固定時間當作範圍，如果要查詢過去某時間範圍內的結果，需動態往回推</a:t>
            </a:r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例如只需要查詢前一天上午</a:t>
            </a:r>
            <a:r>
              <a:rPr lang="en-US" altLang="zh-TW" sz="900" dirty="0" smtClean="0">
                <a:solidFill>
                  <a:srgbClr val="FFFF00"/>
                </a:solidFill>
              </a:rPr>
              <a:t>8</a:t>
            </a:r>
            <a:r>
              <a:rPr lang="zh-TW" altLang="en-US" sz="900" dirty="0" smtClean="0">
                <a:solidFill>
                  <a:srgbClr val="FFFF00"/>
                </a:solidFill>
              </a:rPr>
              <a:t>點的數值，</a:t>
            </a:r>
            <a:endParaRPr lang="en-US" altLang="zh-TW" sz="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622312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To complete uninstall Docker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564" y="1241102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sv-SE" altLang="zh-TW" b="1">
                <a:solidFill>
                  <a:schemeClr val="bg1"/>
                </a:solidFill>
              </a:rPr>
              <a:t>dpkg -l | grep -i docker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5564" y="2037346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sv-SE" altLang="zh-TW" b="1" dirty="0">
                <a:solidFill>
                  <a:schemeClr val="bg1"/>
                </a:solidFill>
              </a:rPr>
              <a:t>sudo apt-get purge -y docker-engine docker docker.io docker-ce docker-ce-cli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75564" y="2448404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sudo apt-get autoremove -y --purge docker-engine docker docker.io docker-ce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75564" y="3272106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sv-SE" altLang="zh-TW" b="1">
                <a:solidFill>
                  <a:schemeClr val="bg1"/>
                </a:solidFill>
              </a:rPr>
              <a:t>sudo rm -rf /var/lib/docker /etc/docker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5564" y="3678996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sudo rm /etc/apparmor.d/docker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75564" y="4085886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sudo groupdel docker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5564" y="4492777"/>
            <a:ext cx="77926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sudo rm -rf /var/run/docker.sock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67606" y="868680"/>
            <a:ext cx="8548148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>
                <a:solidFill>
                  <a:srgbClr val="002060"/>
                </a:solidFill>
              </a:rPr>
              <a:t>To identify what installed package you have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267606" y="1653453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解除安裝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7606" y="2893872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完全刪除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-54864" y="521208"/>
            <a:ext cx="1787411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Installation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6492" y="1004748"/>
            <a:ext cx="8658908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於</a:t>
            </a:r>
            <a:r>
              <a:rPr lang="en-US" altLang="zh-TW" sz="1200" dirty="0" smtClean="0">
                <a:solidFill>
                  <a:srgbClr val="002060"/>
                </a:solidFill>
              </a:rPr>
              <a:t>v1.3</a:t>
            </a:r>
            <a:r>
              <a:rPr lang="zh-TW" altLang="en-US" sz="1200" dirty="0" smtClean="0">
                <a:solidFill>
                  <a:srgbClr val="002060"/>
                </a:solidFill>
              </a:rPr>
              <a:t>以後沒有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可以使用，故這邊先安裝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v1.2</a:t>
            </a:r>
            <a:r>
              <a:rPr lang="zh-TW" altLang="en-US" sz="1200" dirty="0" smtClean="0">
                <a:solidFill>
                  <a:srgbClr val="002060"/>
                </a:solidFill>
              </a:rPr>
              <a:t>版本供使用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en-US" altLang="zh-TW" sz="1200" dirty="0" smtClean="0">
                <a:solidFill>
                  <a:srgbClr val="002060"/>
                </a:solidFill>
              </a:rPr>
              <a:t>(web port 3004, DB port</a:t>
            </a:r>
            <a:r>
              <a:rPr lang="zh-TW" altLang="en-US" sz="1200" dirty="0" smtClean="0">
                <a:solidFill>
                  <a:srgbClr val="002060"/>
                </a:solidFill>
              </a:rPr>
              <a:t>為避免衝突，更改為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8096)</a:t>
            </a:r>
            <a:r>
              <a:rPr lang="zh-TW" altLang="en-US" sz="1200" dirty="0">
                <a:solidFill>
                  <a:srgbClr val="002060"/>
                </a:solidFill>
              </a:rPr>
              <a:t>；</a:t>
            </a:r>
            <a:r>
              <a:rPr lang="zh-TW" altLang="en-US" sz="1200" dirty="0" smtClean="0">
                <a:solidFill>
                  <a:srgbClr val="002060"/>
                </a:solidFill>
              </a:rPr>
              <a:t>再安裝新版本</a:t>
            </a:r>
            <a:r>
              <a:rPr lang="en-US" altLang="zh-TW" sz="1200" dirty="0" smtClean="0">
                <a:solidFill>
                  <a:srgbClr val="002060"/>
                </a:solidFill>
              </a:rPr>
              <a:t>(e.g. v1.8)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56492" y="2791369"/>
            <a:ext cx="228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方</a:t>
            </a:r>
            <a:r>
              <a:rPr lang="zh-TW" altLang="en-US" sz="1200" dirty="0">
                <a:solidFill>
                  <a:srgbClr val="002060"/>
                </a:solidFill>
              </a:rPr>
              <a:t>式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6491" y="3558165"/>
            <a:ext cx="27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56492" y="1675484"/>
            <a:ext cx="8658908" cy="461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--name=influxdb1.2 -p 8096:8096 -p 3004:8083 -e INFLUXDB_ADMIN_ENABLED=true -v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influxdb:1.2.2-alpine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56492" y="2290451"/>
            <a:ext cx="8658908" cy="461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run --restart=always -d --name=influxdb -p 8086:8086 -e INFLUXDB_ADMIN_ENABLED=true -v influxdb:/var/lib/influxdb influxdb:1.8.0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56492" y="3211083"/>
            <a:ext cx="2904719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/bin/bash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708851" y="3624280"/>
            <a:ext cx="3118080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http://cbn_factory.compalbn.com:3004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6491" y="4056631"/>
            <a:ext cx="18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※</a:t>
            </a:r>
            <a:r>
              <a:rPr lang="zh-TW" altLang="en-US" sz="1200" dirty="0" smtClean="0">
                <a:solidFill>
                  <a:srgbClr val="002060"/>
                </a:solidFill>
              </a:rPr>
              <a:t> 這套系統目前僅開放最高權限給開發者使用。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00" y="3993612"/>
            <a:ext cx="4944291" cy="88886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805235" y="4236143"/>
            <a:ext cx="1184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Username: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90012" y="4245800"/>
            <a:ext cx="1439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Password: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cbn@cbn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79291" y="3587963"/>
            <a:ext cx="189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進入後請先於設定處登入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14399" y="4006675"/>
            <a:ext cx="143691" cy="145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7094898" y="3877483"/>
            <a:ext cx="169817" cy="169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6439989" y="4147457"/>
            <a:ext cx="457200" cy="254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五邊形 3"/>
          <p:cNvSpPr/>
          <p:nvPr/>
        </p:nvSpPr>
        <p:spPr>
          <a:xfrm>
            <a:off x="1" y="519113"/>
            <a:ext cx="1645920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Permission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054" y="902438"/>
            <a:ext cx="4053337" cy="30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為避免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資料受外部干擾，需設置權限管理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1054" y="1503844"/>
            <a:ext cx="2154199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Influx</a:t>
            </a: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inlfuxdb</a:t>
            </a:r>
            <a:r>
              <a:rPr lang="zh-TW" altLang="en-US" sz="1100" dirty="0" smtClean="0">
                <a:solidFill>
                  <a:srgbClr val="002060"/>
                </a:solidFill>
              </a:rPr>
              <a:t>指令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61582" y="1197095"/>
            <a:ext cx="2842875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[</a:t>
            </a:r>
            <a:r>
              <a:rPr lang="zh-TW" altLang="en-US" sz="1100" dirty="0">
                <a:solidFill>
                  <a:srgbClr val="7030A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 /bin/bash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161581" y="1802528"/>
            <a:ext cx="683547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1055" y="2116896"/>
            <a:ext cx="342029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創造使用者</a:t>
            </a:r>
            <a:r>
              <a:rPr lang="zh-TW" altLang="en-US" sz="1100" dirty="0" smtClean="0">
                <a:solidFill>
                  <a:srgbClr val="002060"/>
                </a:solidFill>
              </a:rPr>
              <a:t>帳號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密碼，並給予最高權限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61580" y="2440412"/>
            <a:ext cx="3962811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"username" with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password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'password'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61581" y="2811763"/>
            <a:ext cx="2408970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grant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all privileges to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55157" y="879358"/>
            <a:ext cx="4219623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3.</a:t>
            </a:r>
            <a:r>
              <a:rPr lang="zh-TW" altLang="en-US" sz="1100" dirty="0" smtClean="0">
                <a:solidFill>
                  <a:srgbClr val="002060"/>
                </a:solidFill>
              </a:rPr>
              <a:t> 自容器中複製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influxdn.conf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，並修</a:t>
            </a:r>
            <a:r>
              <a:rPr lang="zh-TW" altLang="en-US" sz="1100" dirty="0">
                <a:solidFill>
                  <a:srgbClr val="002060"/>
                </a:solidFill>
              </a:rPr>
              <a:t>改</a:t>
            </a:r>
            <a:r>
              <a:rPr lang="zh-TW" altLang="en-US" sz="1100" dirty="0" smtClean="0">
                <a:solidFill>
                  <a:srgbClr val="002060"/>
                </a:solidFill>
              </a:rPr>
              <a:t>開啟</a:t>
            </a:r>
            <a:r>
              <a:rPr lang="en-US" altLang="zh-TW" sz="1100" dirty="0" smtClean="0">
                <a:solidFill>
                  <a:srgbClr val="002060"/>
                </a:solidFill>
              </a:rPr>
              <a:t>http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預設為關閉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，後複製回容器中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545684" y="1516815"/>
            <a:ext cx="4260156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61581" y="3183114"/>
            <a:ext cx="752819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 exit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4545684" y="1959712"/>
            <a:ext cx="1477105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023530" y="1938091"/>
            <a:ext cx="73467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#</a:t>
            </a:r>
            <a:r>
              <a:rPr lang="zh-TW" altLang="en-US" sz="1100" dirty="0" smtClean="0">
                <a:solidFill>
                  <a:srgbClr val="002060"/>
                </a:solidFill>
              </a:rPr>
              <a:t> 編輯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05" y="2451402"/>
            <a:ext cx="3259370" cy="120771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647317" y="3467617"/>
            <a:ext cx="1163782" cy="1571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758545" y="3365426"/>
            <a:ext cx="514351" cy="335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20"/>
              </a:lnSpc>
            </a:pPr>
            <a:r>
              <a:rPr lang="zh-TW" altLang="en-US" sz="1000" dirty="0" smtClean="0">
                <a:solidFill>
                  <a:srgbClr val="FF0000"/>
                </a:solidFill>
              </a:rPr>
              <a:t>新</a:t>
            </a:r>
            <a:r>
              <a:rPr lang="zh-TW" altLang="en-US" sz="1000" dirty="0">
                <a:solidFill>
                  <a:srgbClr val="FF0000"/>
                </a:solidFill>
              </a:rPr>
              <a:t>增</a:t>
            </a:r>
            <a:endParaRPr lang="en-US" altLang="zh-TW" sz="1000" dirty="0" smtClean="0">
              <a:solidFill>
                <a:srgbClr val="FF0000"/>
              </a:solidFill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545684" y="3764130"/>
            <a:ext cx="4260156" cy="3143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4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3791" y="874014"/>
            <a:ext cx="401929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Backup</a:t>
            </a:r>
          </a:p>
        </p:txBody>
      </p:sp>
      <p:sp>
        <p:nvSpPr>
          <p:cNvPr id="7" name="五邊形 6"/>
          <p:cNvSpPr/>
          <p:nvPr/>
        </p:nvSpPr>
        <p:spPr>
          <a:xfrm>
            <a:off x="-54864" y="521208"/>
            <a:ext cx="2407646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Backup &amp; Restore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8206" y="1531118"/>
            <a:ext cx="8658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docker</a:t>
            </a:r>
            <a:r>
              <a:rPr lang="en-US" altLang="zh-TW" sz="1200" dirty="0">
                <a:solidFill>
                  <a:srgbClr val="0000FF"/>
                </a:solidFill>
              </a:rPr>
              <a:t> exec -it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</a:t>
            </a:r>
            <a:r>
              <a:rPr lang="en-US" altLang="zh-TW" sz="1200" dirty="0" smtClean="0">
                <a:solidFill>
                  <a:srgbClr val="0000FF"/>
                </a:solidFill>
              </a:rPr>
              <a:t>ID</a:t>
            </a:r>
            <a:r>
              <a:rPr lang="en-US" altLang="zh-TW" sz="1200" dirty="0" smtClean="0">
                <a:solidFill>
                  <a:srgbClr val="0000FF"/>
                </a:solidFill>
              </a:rPr>
              <a:t>]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influxd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backup -database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 -</a:t>
            </a:r>
            <a:r>
              <a:rPr lang="en-US" altLang="zh-TW" sz="1200" dirty="0">
                <a:solidFill>
                  <a:srgbClr val="0000FF"/>
                </a:solidFill>
              </a:rPr>
              <a:t>retention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[policy name] 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tmp</a:t>
            </a:r>
            <a:r>
              <a:rPr lang="en-US" altLang="zh-TW" sz="1200" dirty="0" smtClean="0">
                <a:solidFill>
                  <a:srgbClr val="0000FF"/>
                </a:solidFill>
              </a:rPr>
              <a:t>/[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](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容器內暫存資料夾</a:t>
            </a:r>
            <a:r>
              <a:rPr lang="en-US" altLang="zh-TW" sz="1200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83792" y="1232459"/>
            <a:ext cx="869332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備份任一資料庫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3792" y="2207075"/>
            <a:ext cx="869332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複製至本地資料夾，並遠端複製到另一台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18206" y="2495094"/>
            <a:ext cx="3823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ocker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cp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zh-TW" altLang="en-US" sz="1200" dirty="0" smtClean="0">
                <a:solidFill>
                  <a:srgbClr val="0000FF"/>
                </a:solidFill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</a:t>
            </a:r>
            <a:r>
              <a:rPr lang="en-US" altLang="zh-TW" sz="1200" dirty="0" smtClean="0">
                <a:solidFill>
                  <a:srgbClr val="0000FF"/>
                </a:solidFill>
              </a:rPr>
              <a:t>ID]: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容器內存放資料夾   本地資料夾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18206" y="1886861"/>
            <a:ext cx="5438914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-it a26842de46f3 influxd backup -database CDE /tmp/CDE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18206" y="2842676"/>
            <a:ext cx="3813296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cp a26842de46f3:/tmp/CDE backup/CDE/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18206" y="3270334"/>
            <a:ext cx="6421458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scp backup backup/CDE cbn@10.118.251.120:/home/cbn/influxdb_data/backup/CDE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37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18206" y="3294091"/>
            <a:ext cx="8658908" cy="73866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docker</a:t>
            </a:r>
            <a:r>
              <a:rPr lang="en-US" altLang="zh-TW" b="1" dirty="0">
                <a:solidFill>
                  <a:schemeClr val="bg1"/>
                </a:solidFill>
              </a:rPr>
              <a:t> run --</a:t>
            </a:r>
            <a:r>
              <a:rPr lang="en-US" altLang="zh-TW" b="1" dirty="0" err="1">
                <a:solidFill>
                  <a:schemeClr val="bg1"/>
                </a:solidFill>
              </a:rPr>
              <a:t>rm</a:t>
            </a:r>
            <a:r>
              <a:rPr lang="en-US" altLang="zh-TW" b="1" dirty="0">
                <a:solidFill>
                  <a:schemeClr val="bg1"/>
                </a:solidFill>
              </a:rPr>
              <a:t> --</a:t>
            </a:r>
            <a:r>
              <a:rPr lang="en-US" altLang="zh-TW" b="1" dirty="0" err="1">
                <a:solidFill>
                  <a:schemeClr val="bg1"/>
                </a:solidFill>
              </a:rPr>
              <a:t>entrypoint</a:t>
            </a:r>
            <a:r>
              <a:rPr lang="en-US" altLang="zh-TW" b="1" dirty="0">
                <a:solidFill>
                  <a:schemeClr val="bg1"/>
                </a:solidFill>
              </a:rPr>
              <a:t> /bin/bash -v $INFLUXDIR:/</a:t>
            </a:r>
            <a:r>
              <a:rPr lang="en-US" altLang="zh-TW" b="1" dirty="0" err="1">
                <a:solidFill>
                  <a:schemeClr val="bg1"/>
                </a:solidFill>
              </a:rPr>
              <a:t>var</a:t>
            </a:r>
            <a:r>
              <a:rPr lang="en-US" altLang="zh-TW" b="1" dirty="0">
                <a:solidFill>
                  <a:schemeClr val="bg1"/>
                </a:solidFill>
              </a:rPr>
              <a:t>/lib/</a:t>
            </a:r>
            <a:r>
              <a:rPr lang="en-US" altLang="zh-TW" b="1" dirty="0" err="1">
                <a:solidFill>
                  <a:schemeClr val="bg1"/>
                </a:solidFill>
              </a:rPr>
              <a:t>influxdb</a:t>
            </a:r>
            <a:r>
              <a:rPr lang="en-US" altLang="zh-TW" b="1" dirty="0">
                <a:solidFill>
                  <a:schemeClr val="bg1"/>
                </a:solidFill>
              </a:rPr>
              <a:t> -v $BACKUPDIR:/backups influxdb:1.8.0 -c "</a:t>
            </a:r>
            <a:r>
              <a:rPr lang="en-US" altLang="zh-TW" b="1" dirty="0" err="1">
                <a:solidFill>
                  <a:schemeClr val="bg1"/>
                </a:solidFill>
              </a:rPr>
              <a:t>influxd</a:t>
            </a:r>
            <a:r>
              <a:rPr lang="en-US" altLang="zh-TW" b="1" dirty="0">
                <a:solidFill>
                  <a:schemeClr val="bg1"/>
                </a:solidFill>
              </a:rPr>
              <a:t> restore -</a:t>
            </a:r>
            <a:r>
              <a:rPr lang="en-US" altLang="zh-TW" b="1" dirty="0" err="1">
                <a:solidFill>
                  <a:schemeClr val="bg1"/>
                </a:solidFill>
              </a:rPr>
              <a:t>metadir</a:t>
            </a:r>
            <a:r>
              <a:rPr lang="en-US" altLang="zh-TW" b="1" dirty="0">
                <a:solidFill>
                  <a:schemeClr val="bg1"/>
                </a:solidFill>
              </a:rPr>
              <a:t> /</a:t>
            </a:r>
            <a:r>
              <a:rPr lang="en-US" altLang="zh-TW" b="1" dirty="0" err="1">
                <a:solidFill>
                  <a:schemeClr val="bg1"/>
                </a:solidFill>
              </a:rPr>
              <a:t>var</a:t>
            </a:r>
            <a:r>
              <a:rPr lang="en-US" altLang="zh-TW" b="1" dirty="0">
                <a:solidFill>
                  <a:schemeClr val="bg1"/>
                </a:solidFill>
              </a:rPr>
              <a:t>/lib/</a:t>
            </a:r>
            <a:r>
              <a:rPr lang="en-US" altLang="zh-TW" b="1" dirty="0" err="1">
                <a:solidFill>
                  <a:schemeClr val="bg1"/>
                </a:solidFill>
              </a:rPr>
              <a:t>influxdb</a:t>
            </a:r>
            <a:r>
              <a:rPr lang="en-US" altLang="zh-TW" b="1" dirty="0">
                <a:solidFill>
                  <a:schemeClr val="bg1"/>
                </a:solidFill>
              </a:rPr>
              <a:t>/meta -</a:t>
            </a:r>
            <a:r>
              <a:rPr lang="en-US" altLang="zh-TW" b="1" dirty="0" err="1">
                <a:solidFill>
                  <a:schemeClr val="bg1"/>
                </a:solidFill>
              </a:rPr>
              <a:t>datadir</a:t>
            </a:r>
            <a:r>
              <a:rPr lang="en-US" altLang="zh-TW" b="1" dirty="0">
                <a:solidFill>
                  <a:schemeClr val="bg1"/>
                </a:solidFill>
              </a:rPr>
              <a:t> /</a:t>
            </a:r>
            <a:r>
              <a:rPr lang="en-US" altLang="zh-TW" b="1" dirty="0" err="1">
                <a:solidFill>
                  <a:schemeClr val="bg1"/>
                </a:solidFill>
              </a:rPr>
              <a:t>var</a:t>
            </a:r>
            <a:r>
              <a:rPr lang="en-US" altLang="zh-TW" b="1" dirty="0">
                <a:solidFill>
                  <a:schemeClr val="bg1"/>
                </a:solidFill>
              </a:rPr>
              <a:t>/lib/</a:t>
            </a:r>
            <a:r>
              <a:rPr lang="en-US" altLang="zh-TW" b="1" dirty="0" err="1">
                <a:solidFill>
                  <a:schemeClr val="bg1"/>
                </a:solidFill>
              </a:rPr>
              <a:t>influxdb</a:t>
            </a:r>
            <a:r>
              <a:rPr lang="en-US" altLang="zh-TW" b="1" dirty="0">
                <a:solidFill>
                  <a:schemeClr val="bg1"/>
                </a:solidFill>
              </a:rPr>
              <a:t>/data -database </a:t>
            </a:r>
            <a:r>
              <a:rPr lang="en-US" altLang="zh-TW" b="1" dirty="0" smtClean="0">
                <a:solidFill>
                  <a:srgbClr val="FFFF00"/>
                </a:solidFill>
              </a:rPr>
              <a:t>CDE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/backups/</a:t>
            </a:r>
            <a:r>
              <a:rPr lang="en-US" altLang="zh-TW" b="1" dirty="0">
                <a:solidFill>
                  <a:srgbClr val="FFFF00"/>
                </a:solidFill>
              </a:rPr>
              <a:t>CDE</a:t>
            </a:r>
            <a:r>
              <a:rPr lang="en-US" altLang="zh-TW" b="1" dirty="0">
                <a:solidFill>
                  <a:schemeClr val="bg1"/>
                </a:solidFill>
              </a:rPr>
              <a:t>"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8206" y="1572214"/>
            <a:ext cx="865890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export INFLUXDIR="$</a:t>
            </a:r>
            <a:r>
              <a:rPr lang="en-US" altLang="zh-TW" b="1" dirty="0" smtClean="0">
                <a:solidFill>
                  <a:schemeClr val="bg1"/>
                </a:solidFill>
              </a:rPr>
              <a:t>HOME/</a:t>
            </a:r>
            <a:r>
              <a:rPr lang="en-US" altLang="zh-TW" b="1" dirty="0" err="1" smtClean="0">
                <a:solidFill>
                  <a:schemeClr val="bg1"/>
                </a:solidFill>
              </a:rPr>
              <a:t>influxdb_data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en-US" altLang="zh-TW" b="1" dirty="0" err="1" smtClean="0">
                <a:solidFill>
                  <a:schemeClr val="bg1"/>
                </a:solidFill>
              </a:rPr>
              <a:t>influxdir</a:t>
            </a:r>
            <a:r>
              <a:rPr lang="en-US" altLang="zh-TW" b="1" dirty="0" smtClean="0">
                <a:solidFill>
                  <a:schemeClr val="bg1"/>
                </a:solidFill>
              </a:rPr>
              <a:t>"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18206" y="1944838"/>
            <a:ext cx="865890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export BACKUPDIR="$HOME/</a:t>
            </a:r>
            <a:r>
              <a:rPr lang="en-US" altLang="zh-TW" b="1" dirty="0" err="1">
                <a:solidFill>
                  <a:schemeClr val="bg1"/>
                </a:solidFill>
              </a:rPr>
              <a:t>influxdb_data</a:t>
            </a:r>
            <a:r>
              <a:rPr lang="en-US" altLang="zh-TW" b="1" dirty="0">
                <a:solidFill>
                  <a:schemeClr val="bg1"/>
                </a:solidFill>
              </a:rPr>
              <a:t>/backup/"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6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五邊形 6"/>
          <p:cNvSpPr/>
          <p:nvPr/>
        </p:nvSpPr>
        <p:spPr>
          <a:xfrm>
            <a:off x="-54864" y="521208"/>
            <a:ext cx="2407646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Back up &amp; Restore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792" y="904836"/>
            <a:ext cx="140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600" dirty="0" smtClean="0">
                <a:solidFill>
                  <a:srgbClr val="002060"/>
                </a:solidFill>
              </a:rPr>
              <a:t>Restore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18206" y="4382815"/>
            <a:ext cx="865890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</a:rPr>
              <a:t>docker</a:t>
            </a:r>
            <a:r>
              <a:rPr lang="en-US" altLang="zh-TW" b="1" dirty="0">
                <a:solidFill>
                  <a:schemeClr val="bg1"/>
                </a:solidFill>
              </a:rPr>
              <a:t> run --restart=always -d --name=</a:t>
            </a:r>
            <a:r>
              <a:rPr lang="en-US" altLang="zh-TW" b="1" dirty="0" err="1">
                <a:solidFill>
                  <a:schemeClr val="bg1"/>
                </a:solidFill>
              </a:rPr>
              <a:t>influxdb</a:t>
            </a:r>
            <a:r>
              <a:rPr lang="en-US" altLang="zh-TW" b="1" dirty="0">
                <a:solidFill>
                  <a:schemeClr val="bg1"/>
                </a:solidFill>
              </a:rPr>
              <a:t> -p 8086:8086 -e INFLUXDB_ADMIN_ENABLED=true -v $INFLUXDIR:/</a:t>
            </a:r>
            <a:r>
              <a:rPr lang="en-US" altLang="zh-TW" b="1" dirty="0" err="1">
                <a:solidFill>
                  <a:schemeClr val="bg1"/>
                </a:solidFill>
              </a:rPr>
              <a:t>var</a:t>
            </a:r>
            <a:r>
              <a:rPr lang="en-US" altLang="zh-TW" b="1" dirty="0">
                <a:solidFill>
                  <a:schemeClr val="bg1"/>
                </a:solidFill>
              </a:rPr>
              <a:t>/lib/</a:t>
            </a:r>
            <a:r>
              <a:rPr lang="en-US" altLang="zh-TW" b="1" dirty="0" err="1">
                <a:solidFill>
                  <a:schemeClr val="bg1"/>
                </a:solidFill>
              </a:rPr>
              <a:t>influxdb</a:t>
            </a:r>
            <a:r>
              <a:rPr lang="en-US" altLang="zh-TW" b="1" dirty="0">
                <a:solidFill>
                  <a:schemeClr val="bg1"/>
                </a:solidFill>
              </a:rPr>
              <a:t> -v $BACKUPDIR:/backups influxdb:1.8.0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83792" y="1211911"/>
            <a:ext cx="869332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先定義兩個本地目錄為映射至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的目錄，其中</a:t>
            </a:r>
            <a:r>
              <a:rPr lang="en-US" altLang="zh-TW" sz="1200" dirty="0" smtClean="0">
                <a:solidFill>
                  <a:srgbClr val="002060"/>
                </a:solidFill>
              </a:rPr>
              <a:t>INFLUXDIR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為數據目錄，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為預備份的目錄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3878" y="2606605"/>
            <a:ext cx="2653783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 stop </a:t>
            </a:r>
            <a:r>
              <a:rPr lang="en-US" altLang="zh-TW" b="1" dirty="0" err="1" smtClean="0">
                <a:solidFill>
                  <a:schemeClr val="bg1"/>
                </a:solidFill>
              </a:rPr>
              <a:t>influxdb</a:t>
            </a:r>
            <a:endParaRPr lang="en-US" altLang="zh-TW" b="1" dirty="0" smtClean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97746" y="2566452"/>
            <a:ext cx="19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mtClean="0">
                <a:solidFill>
                  <a:srgbClr val="002060"/>
                </a:solidFill>
              </a:rPr>
              <a:t>或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I</a:t>
            </a:r>
            <a:r>
              <a:rPr lang="en-US" altLang="zh-TW" sz="1200" dirty="0">
                <a:solidFill>
                  <a:srgbClr val="002060"/>
                </a:solidFill>
              </a:rPr>
              <a:t>D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3792" y="2266010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資料需要停止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，先</a:t>
            </a:r>
            <a:r>
              <a:rPr lang="en-US" altLang="zh-TW" sz="1200" dirty="0" smtClean="0">
                <a:solidFill>
                  <a:srgbClr val="002060"/>
                </a:solidFill>
              </a:rPr>
              <a:t>stop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83792" y="2942032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建立一個臨時容器來運行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命令，並映射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database(</a:t>
            </a:r>
            <a:r>
              <a:rPr lang="zh-TW" altLang="en-US" sz="1200" dirty="0" smtClean="0">
                <a:solidFill>
                  <a:srgbClr val="002060"/>
                </a:solidFill>
              </a:rPr>
              <a:t>如下黃字部分，可變更為其他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database)</a:t>
            </a:r>
            <a:r>
              <a:rPr lang="zh-TW" altLang="en-US" sz="1200" dirty="0" smtClean="0">
                <a:solidFill>
                  <a:srgbClr val="002060"/>
                </a:solidFill>
              </a:rPr>
              <a:t>到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83792" y="4082746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重新起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容器，記得需要把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給映射進去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可等上一步把所有的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都映射進去後再做這一步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6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3052064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800" b="1" dirty="0" smtClean="0">
                <a:solidFill>
                  <a:srgbClr val="002060"/>
                </a:solidFill>
              </a:rPr>
              <a:t>web</a:t>
            </a:r>
            <a:r>
              <a:rPr lang="zh-TW" altLang="en-US" sz="1800" b="1" dirty="0" smtClean="0">
                <a:solidFill>
                  <a:srgbClr val="002060"/>
                </a:solidFill>
              </a:rPr>
              <a:t>介面簡介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0473" y="1034716"/>
            <a:ext cx="3152273" cy="433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rgbClr val="002060"/>
                </a:solidFill>
              </a:rPr>
              <a:t>LINK: http://localhost:3004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49705" y="1471691"/>
            <a:ext cx="8193506" cy="2979984"/>
            <a:chOff x="649705" y="1772483"/>
            <a:chExt cx="8193506" cy="29799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705" y="2054994"/>
              <a:ext cx="7591926" cy="269747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050505" y="2105527"/>
              <a:ext cx="794084" cy="2286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845969" y="1772483"/>
              <a:ext cx="1997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tx2"/>
                  </a:solidFill>
                </a:rPr>
                <a:t>顯示當前</a:t>
              </a:r>
              <a:r>
                <a:rPr lang="en-US" altLang="zh-TW" b="1" dirty="0" smtClean="0">
                  <a:solidFill>
                    <a:schemeClr val="tx2"/>
                  </a:solidFill>
                </a:rPr>
                <a:t>database</a:t>
              </a:r>
              <a:endParaRPr lang="zh-TW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81788" y="3248521"/>
              <a:ext cx="1892970" cy="144379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217027" y="2928596"/>
              <a:ext cx="2631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2"/>
                  </a:solidFill>
                </a:rPr>
                <a:t>Measurement </a:t>
              </a:r>
              <a:r>
                <a:rPr lang="zh-TW" altLang="en-US" b="1" dirty="0" smtClean="0">
                  <a:solidFill>
                    <a:schemeClr val="tx2"/>
                  </a:solidFill>
                </a:rPr>
                <a:t>等同於 </a:t>
              </a:r>
              <a:r>
                <a:rPr lang="en-US" altLang="zh-TW" b="1" dirty="0" smtClean="0">
                  <a:solidFill>
                    <a:schemeClr val="tx2"/>
                  </a:solidFill>
                </a:rPr>
                <a:t>‘table’</a:t>
              </a:r>
              <a:endParaRPr lang="zh-TW" altLang="en-US" b="1" dirty="0">
                <a:solidFill>
                  <a:schemeClr val="tx2"/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2610855" y="3230416"/>
              <a:ext cx="5666872" cy="738664"/>
              <a:chOff x="2622887" y="2893533"/>
              <a:chExt cx="5666872" cy="738664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2622887" y="2893533"/>
                <a:ext cx="56668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b="1" dirty="0" smtClean="0">
                    <a:solidFill>
                      <a:srgbClr val="002060"/>
                    </a:solidFill>
                  </a:rPr>
                  <a:t>在右上角選擇資料庫後，輸入                                            可查詢資料庫內有哪些</a:t>
                </a:r>
                <a:r>
                  <a:rPr lang="en-US" altLang="zh-TW" b="1" dirty="0" smtClean="0">
                    <a:solidFill>
                      <a:srgbClr val="002060"/>
                    </a:solidFill>
                  </a:rPr>
                  <a:t>measurement</a:t>
                </a: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5342020" y="2943888"/>
                <a:ext cx="2069433" cy="27699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 smtClean="0">
                    <a:solidFill>
                      <a:schemeClr val="bg1"/>
                    </a:solidFill>
                  </a:rPr>
                  <a:t>SHOW MEASUREMENTS</a:t>
                </a: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610855" y="3972889"/>
              <a:ext cx="5378112" cy="415498"/>
              <a:chOff x="2610855" y="3551783"/>
              <a:chExt cx="5378112" cy="415498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2610855" y="3551783"/>
                <a:ext cx="214161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b="1" dirty="0" smtClean="0">
                    <a:solidFill>
                      <a:srgbClr val="002060"/>
                    </a:solidFill>
                  </a:rPr>
                  <a:t>刪除</a:t>
                </a:r>
                <a:r>
                  <a:rPr lang="en-US" altLang="zh-TW" b="1" dirty="0" smtClean="0">
                    <a:solidFill>
                      <a:srgbClr val="002060"/>
                    </a:solidFill>
                  </a:rPr>
                  <a:t>measurement:</a:t>
                </a:r>
                <a:r>
                  <a:rPr lang="zh-TW" altLang="en-US" b="1" dirty="0" smtClean="0">
                    <a:solidFill>
                      <a:srgbClr val="002060"/>
                    </a:solidFill>
                  </a:rPr>
                  <a:t> </a:t>
                </a:r>
                <a:endParaRPr lang="en-US" altLang="zh-TW" b="1" dirty="0" smtClean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604082" y="3621032"/>
                <a:ext cx="3384885" cy="27699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 smtClean="0">
                    <a:solidFill>
                      <a:schemeClr val="bg1"/>
                    </a:solidFill>
                  </a:rPr>
                  <a:t>DROP MEASUREMENT 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"measurement</a:t>
                </a:r>
                <a:r>
                  <a:rPr lang="zh-TW" altLang="en-US" sz="1200" b="1" dirty="0" smtClean="0">
                    <a:solidFill>
                      <a:schemeClr val="bg1"/>
                    </a:solidFill>
                  </a:rPr>
                  <a:t>名稱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</a:t>
                </a:r>
                <a:endParaRPr lang="en-US" altLang="zh-TW" sz="1200" b="1" dirty="0" smtClean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群組 28"/>
          <p:cNvGrpSpPr/>
          <p:nvPr/>
        </p:nvGrpSpPr>
        <p:grpSpPr>
          <a:xfrm>
            <a:off x="4848727" y="319165"/>
            <a:ext cx="4164932" cy="1183284"/>
            <a:chOff x="4604082" y="369525"/>
            <a:chExt cx="4164932" cy="1183284"/>
          </a:xfrm>
        </p:grpSpPr>
        <p:grpSp>
          <p:nvGrpSpPr>
            <p:cNvPr id="21" name="群組 20"/>
            <p:cNvGrpSpPr/>
            <p:nvPr/>
          </p:nvGrpSpPr>
          <p:grpSpPr>
            <a:xfrm>
              <a:off x="4604082" y="744625"/>
              <a:ext cx="4164932" cy="415498"/>
              <a:chOff x="4604082" y="744625"/>
              <a:chExt cx="4164932" cy="415498"/>
            </a:xfrm>
          </p:grpSpPr>
          <p:sp>
            <p:nvSpPr>
              <p:cNvPr id="19" name="文字方塊 18"/>
              <p:cNvSpPr txBox="1"/>
              <p:nvPr/>
            </p:nvSpPr>
            <p:spPr>
              <a:xfrm>
                <a:off x="4604082" y="744625"/>
                <a:ext cx="150394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b="1" dirty="0" smtClean="0">
                    <a:solidFill>
                      <a:srgbClr val="002060"/>
                    </a:solidFill>
                  </a:rPr>
                  <a:t>新增資料庫</a:t>
                </a:r>
                <a:r>
                  <a:rPr lang="en-US" altLang="zh-TW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5989715" y="813874"/>
                <a:ext cx="2779299" cy="27699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 smtClean="0">
                    <a:solidFill>
                      <a:schemeClr val="bg1"/>
                    </a:solidFill>
                  </a:rPr>
                  <a:t>CREATE DATABASE 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</a:t>
                </a:r>
                <a:r>
                  <a:rPr lang="zh-TW" altLang="en-US" sz="1200" b="1" dirty="0" smtClean="0">
                    <a:solidFill>
                      <a:schemeClr val="bg1"/>
                    </a:solidFill>
                  </a:rPr>
                  <a:t>資料庫名稱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</a:t>
                </a:r>
                <a:endParaRPr lang="en-US" altLang="zh-TW" sz="1200" b="1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4604082" y="369525"/>
              <a:ext cx="3156286" cy="415498"/>
              <a:chOff x="4604082" y="744625"/>
              <a:chExt cx="3156286" cy="415498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4604082" y="744625"/>
                <a:ext cx="150394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b="1" dirty="0" smtClean="0">
                    <a:solidFill>
                      <a:srgbClr val="002060"/>
                    </a:solidFill>
                  </a:rPr>
                  <a:t>查</a:t>
                </a:r>
                <a:r>
                  <a:rPr lang="zh-TW" altLang="en-US" b="1" dirty="0">
                    <a:solidFill>
                      <a:srgbClr val="002060"/>
                    </a:solidFill>
                  </a:rPr>
                  <a:t>詢</a:t>
                </a:r>
                <a:r>
                  <a:rPr lang="zh-TW" altLang="en-US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5989715" y="813874"/>
                <a:ext cx="1770653" cy="27699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 smtClean="0">
                    <a:solidFill>
                      <a:schemeClr val="bg1"/>
                    </a:solidFill>
                  </a:rPr>
                  <a:t>SHOW DATABASES</a:t>
                </a: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>
              <a:off x="4610890" y="1137311"/>
              <a:ext cx="4003722" cy="415498"/>
              <a:chOff x="4604082" y="744625"/>
              <a:chExt cx="4003722" cy="415498"/>
            </a:xfrm>
          </p:grpSpPr>
          <p:sp>
            <p:nvSpPr>
              <p:cNvPr id="27" name="文字方塊 26"/>
              <p:cNvSpPr txBox="1"/>
              <p:nvPr/>
            </p:nvSpPr>
            <p:spPr>
              <a:xfrm>
                <a:off x="4604082" y="744625"/>
                <a:ext cx="150394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b="1" dirty="0">
                    <a:solidFill>
                      <a:srgbClr val="002060"/>
                    </a:solidFill>
                  </a:rPr>
                  <a:t>刪除</a:t>
                </a:r>
                <a:r>
                  <a:rPr lang="zh-TW" altLang="en-US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989716" y="813874"/>
                <a:ext cx="2618088" cy="276999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b="1" dirty="0" smtClean="0">
                    <a:solidFill>
                      <a:schemeClr val="bg1"/>
                    </a:solidFill>
                  </a:rPr>
                  <a:t>DROP DATABASE 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</a:t>
                </a:r>
                <a:r>
                  <a:rPr lang="zh-TW" altLang="en-US" sz="1200" b="1" dirty="0" smtClean="0">
                    <a:solidFill>
                      <a:schemeClr val="bg1"/>
                    </a:solidFill>
                  </a:rPr>
                  <a:t>資料庫名稱</a:t>
                </a:r>
                <a:r>
                  <a:rPr lang="en-US" altLang="zh-TW" sz="1200" b="1" dirty="0">
                    <a:solidFill>
                      <a:schemeClr val="bg1"/>
                    </a:solidFill>
                  </a:rPr>
                  <a:t>"</a:t>
                </a:r>
                <a:endParaRPr lang="en-US" altLang="zh-TW" sz="1200" b="1" dirty="0" smtClean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5021847" y="4451675"/>
            <a:ext cx="3837409" cy="721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2060"/>
                </a:solidFill>
              </a:rPr>
              <a:t>目前</a:t>
            </a:r>
            <a:r>
              <a:rPr lang="en-US" altLang="zh-TW" b="1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b="1" dirty="0" smtClean="0">
                <a:solidFill>
                  <a:srgbClr val="002060"/>
                </a:solidFill>
              </a:rPr>
              <a:t> web</a:t>
            </a:r>
            <a:r>
              <a:rPr lang="zh-TW" altLang="en-US" b="1" dirty="0" smtClean="0">
                <a:solidFill>
                  <a:srgbClr val="002060"/>
                </a:solidFill>
              </a:rPr>
              <a:t>介面只存在</a:t>
            </a:r>
            <a:r>
              <a:rPr lang="en-US" altLang="zh-TW" b="1" dirty="0" smtClean="0">
                <a:solidFill>
                  <a:srgbClr val="002060"/>
                </a:solidFill>
              </a:rPr>
              <a:t>v1.2</a:t>
            </a:r>
            <a:r>
              <a:rPr lang="zh-TW" altLang="en-US" b="1" dirty="0" smtClean="0">
                <a:solidFill>
                  <a:srgbClr val="002060"/>
                </a:solidFill>
              </a:rPr>
              <a:t>以前，官方於</a:t>
            </a:r>
            <a:r>
              <a:rPr lang="en-US" altLang="zh-TW" b="1" dirty="0" smtClean="0">
                <a:solidFill>
                  <a:srgbClr val="002060"/>
                </a:solidFill>
              </a:rPr>
              <a:t>v1.3</a:t>
            </a:r>
            <a:r>
              <a:rPr lang="zh-TW" altLang="en-US" b="1" dirty="0" smtClean="0">
                <a:solidFill>
                  <a:srgbClr val="002060"/>
                </a:solidFill>
              </a:rPr>
              <a:t>取消此功能，需以其他方式實現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1" name="投影片編號版面配置區 3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50" y="1041688"/>
            <a:ext cx="7796463" cy="296185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五邊形 2"/>
          <p:cNvSpPr/>
          <p:nvPr/>
        </p:nvSpPr>
        <p:spPr>
          <a:xfrm>
            <a:off x="-54864" y="521208"/>
            <a:ext cx="2376959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err="1">
                <a:solidFill>
                  <a:srgbClr val="002060"/>
                </a:solidFill>
              </a:rPr>
              <a:t>Influxdb</a:t>
            </a:r>
            <a:r>
              <a:rPr lang="zh-TW" altLang="en-US" sz="1800" b="1" dirty="0">
                <a:solidFill>
                  <a:srgbClr val="002060"/>
                </a:solidFill>
              </a:rPr>
              <a:t>介面簡介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0267" y="1740421"/>
            <a:ext cx="5546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2"/>
                </a:solidFill>
              </a:rPr>
              <a:t>提供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SQL-like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語法使用查詢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但無法支援完整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SQL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，如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join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等語法無法支援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)</a:t>
            </a:r>
            <a:endParaRPr lang="zh-TW" altLang="en-US" sz="1200" b="1" dirty="0">
              <a:solidFill>
                <a:schemeClr val="tx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724" y="1467844"/>
            <a:ext cx="7620001" cy="2887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41683" y="2233854"/>
            <a:ext cx="1680412" cy="2887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271544" y="2086030"/>
            <a:ext cx="164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2"/>
                </a:solidFill>
              </a:rPr>
              <a:t>Measurement name</a:t>
            </a:r>
            <a:endParaRPr lang="zh-TW" altLang="en-US" sz="1200" b="1" dirty="0"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0266" y="2568949"/>
            <a:ext cx="7380733" cy="14345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663589" y="2116008"/>
            <a:ext cx="268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2"/>
                </a:solidFill>
              </a:rPr>
              <a:t>Data: </a:t>
            </a:r>
            <a:r>
              <a:rPr lang="zh-TW" altLang="en-US" sz="1200" b="1" dirty="0">
                <a:solidFill>
                  <a:schemeClr val="tx2"/>
                </a:solidFill>
              </a:rPr>
              <a:t>可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儲存結構化資料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(Columns x Rows)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，但必有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time</a:t>
            </a:r>
            <a:r>
              <a:rPr lang="zh-TW" altLang="en-US" sz="1200" b="1" dirty="0" smtClean="0">
                <a:solidFill>
                  <a:schemeClr val="tx2"/>
                </a:solidFill>
              </a:rPr>
              <a:t> </a:t>
            </a:r>
            <a:r>
              <a:rPr lang="en-US" altLang="zh-TW" sz="1200" b="1" dirty="0" smtClean="0">
                <a:solidFill>
                  <a:schemeClr val="tx2"/>
                </a:solidFill>
              </a:rPr>
              <a:t>column</a:t>
            </a:r>
            <a:endParaRPr lang="zh-TW" altLang="en-US" sz="1200" b="1" dirty="0">
              <a:solidFill>
                <a:schemeClr val="tx2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36581" y="697355"/>
            <a:ext cx="2328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※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由於目前</a:t>
            </a:r>
            <a:r>
              <a:rPr lang="en-US" altLang="zh-TW" sz="800" b="1" dirty="0" err="1" smtClean="0">
                <a:solidFill>
                  <a:schemeClr val="bg2">
                    <a:lumMod val="75000"/>
                  </a:schemeClr>
                </a:solidFill>
              </a:rPr>
              <a:t>influxdb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在我定義比較接近</a:t>
            </a:r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NOSQL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資料庫，故應可儲存非結構化資料</a:t>
            </a:r>
            <a:endParaRPr lang="zh-TW" altLang="en-US" sz="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4726" y="4104403"/>
            <a:ext cx="465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的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Column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分為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tag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與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field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。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tag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主要作為查詢的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key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，建議儲存離散型資料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如字串或其他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field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儲存數值執行資料，可用來運算；另亦可儲存字串等值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可以沒有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tag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欄，但一定要有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field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97550" y="2501853"/>
            <a:ext cx="726949" cy="158267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906564" y="2208342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FF"/>
                </a:solidFill>
              </a:rPr>
              <a:t>tag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98713" y="2501853"/>
            <a:ext cx="726949" cy="158267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792695" y="2245992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FF"/>
                </a:solidFill>
              </a:rPr>
              <a:t>field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4329" y="2551283"/>
            <a:ext cx="1082282" cy="145226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99533" y="2539995"/>
            <a:ext cx="1031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FF"/>
                </a:solidFill>
              </a:rPr>
              <a:t>timestamp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6399" y="3014154"/>
            <a:ext cx="6875527" cy="2223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066023" y="3248527"/>
            <a:ext cx="2348104" cy="28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00B050"/>
                </a:solidFill>
              </a:rPr>
              <a:t>一條</a:t>
            </a:r>
            <a:r>
              <a:rPr lang="en-US" altLang="zh-TW" sz="1200" b="1" dirty="0" smtClean="0">
                <a:solidFill>
                  <a:srgbClr val="00B050"/>
                </a:solidFill>
              </a:rPr>
              <a:t>Row</a:t>
            </a:r>
            <a:r>
              <a:rPr lang="zh-TW" altLang="en-US" sz="1200" b="1" dirty="0" smtClean="0">
                <a:solidFill>
                  <a:srgbClr val="00B050"/>
                </a:solidFill>
              </a:rPr>
              <a:t>資料表示一個</a:t>
            </a:r>
            <a:r>
              <a:rPr lang="en-US" altLang="zh-TW" sz="1200" b="1" dirty="0" smtClean="0">
                <a:solidFill>
                  <a:srgbClr val="00B050"/>
                </a:solidFill>
              </a:rPr>
              <a:t>point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28" name="投影片編號版面配置區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7550" y="4289068"/>
            <a:ext cx="42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C00000"/>
                </a:solidFill>
              </a:rPr>
              <a:t>※[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重要</a:t>
            </a:r>
            <a:r>
              <a:rPr lang="en-US" altLang="zh-TW" sz="1200" b="1" dirty="0">
                <a:solidFill>
                  <a:srgbClr val="C00000"/>
                </a:solidFill>
              </a:rPr>
              <a:t>]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由於考量到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tag</a:t>
            </a:r>
            <a:r>
              <a:rPr lang="zh-TW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key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屬於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series</a:t>
            </a:r>
            <a:r>
              <a:rPr lang="zh-TW" altLang="en-US" sz="1200" b="1" dirty="0">
                <a:solidFill>
                  <a:srgbClr val="C00000"/>
                </a:solidFill>
              </a:rPr>
              <a:t>。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如果看到非數值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(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字串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)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且為高基數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(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數量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)</a:t>
            </a:r>
            <a:r>
              <a:rPr lang="zh-TW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+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 不會用到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group by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、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where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中 → 可以考慮存成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field(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不要存成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tag)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，這樣可以避免</a:t>
            </a:r>
            <a:r>
              <a:rPr lang="en-US" altLang="zh-TW" sz="1200" b="1" dirty="0" smtClean="0">
                <a:solidFill>
                  <a:srgbClr val="C00000"/>
                </a:solidFill>
              </a:rPr>
              <a:t>series</a:t>
            </a:r>
            <a:r>
              <a:rPr lang="zh-TW" altLang="en-US" sz="1200" b="1" dirty="0" smtClean="0">
                <a:solidFill>
                  <a:srgbClr val="C00000"/>
                </a:solidFill>
              </a:rPr>
              <a:t>過多。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4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AFB47-25FB-4881-BCF4-1B53A474A3E0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47a7f89e-098f-4ffe-993d-25cf6d28bf5b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164235</TotalTime>
  <Words>3513</Words>
  <Application>Microsoft Office PowerPoint</Application>
  <PresentationFormat>如螢幕大小 (16:9)</PresentationFormat>
  <Paragraphs>400</Paragraphs>
  <Slides>40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Arial Rounded MT Bold</vt:lpstr>
      <vt:lpstr>BloomSpeak Title Heavy</vt:lpstr>
      <vt:lpstr>新細明體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Grafana&amp;influxdb 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2313</cp:revision>
  <dcterms:created xsi:type="dcterms:W3CDTF">2019-07-12T09:58:51Z</dcterms:created>
  <dcterms:modified xsi:type="dcterms:W3CDTF">2021-05-12T03:41:22Z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